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handoutMasterIdLst>
    <p:handoutMasterId r:id="rId42"/>
  </p:handoutMasterIdLst>
  <p:sldIdLst>
    <p:sldId id="407" r:id="rId2"/>
    <p:sldId id="410" r:id="rId3"/>
    <p:sldId id="290" r:id="rId4"/>
    <p:sldId id="291" r:id="rId5"/>
    <p:sldId id="292" r:id="rId6"/>
    <p:sldId id="293" r:id="rId7"/>
    <p:sldId id="294" r:id="rId8"/>
    <p:sldId id="359" r:id="rId9"/>
    <p:sldId id="360" r:id="rId10"/>
    <p:sldId id="295" r:id="rId11"/>
    <p:sldId id="296" r:id="rId12"/>
    <p:sldId id="297" r:id="rId13"/>
    <p:sldId id="363" r:id="rId14"/>
    <p:sldId id="299" r:id="rId15"/>
    <p:sldId id="300" r:id="rId16"/>
    <p:sldId id="361" r:id="rId17"/>
    <p:sldId id="301" r:id="rId18"/>
    <p:sldId id="302" r:id="rId19"/>
    <p:sldId id="303" r:id="rId20"/>
    <p:sldId id="304" r:id="rId21"/>
    <p:sldId id="362" r:id="rId22"/>
    <p:sldId id="373" r:id="rId23"/>
    <p:sldId id="377" r:id="rId24"/>
    <p:sldId id="378" r:id="rId25"/>
    <p:sldId id="388" r:id="rId26"/>
    <p:sldId id="379" r:id="rId27"/>
    <p:sldId id="380" r:id="rId28"/>
    <p:sldId id="381" r:id="rId29"/>
    <p:sldId id="383" r:id="rId30"/>
    <p:sldId id="384" r:id="rId31"/>
    <p:sldId id="385" r:id="rId32"/>
    <p:sldId id="386" r:id="rId33"/>
    <p:sldId id="376" r:id="rId34"/>
    <p:sldId id="306" r:id="rId35"/>
    <p:sldId id="307" r:id="rId36"/>
    <p:sldId id="308" r:id="rId37"/>
    <p:sldId id="310" r:id="rId38"/>
    <p:sldId id="364" r:id="rId39"/>
    <p:sldId id="367" r:id="rId40"/>
    <p:sldId id="311" r:id="rId41"/>
  </p:sldIdLst>
  <p:sldSz cx="9144000" cy="6858000" type="screen4x3"/>
  <p:notesSz cx="6735763" cy="9866313"/>
  <p:defaultTextStyle>
    <a:defPPr>
      <a:defRPr lang="en-US"/>
    </a:defPPr>
    <a:lvl1pPr algn="l" rtl="0" eaLnBrk="0" fontAlgn="base" hangingPunct="0">
      <a:spcBef>
        <a:spcPct val="0"/>
      </a:spcBef>
      <a:spcAft>
        <a:spcPct val="0"/>
      </a:spcAft>
      <a:defRPr sz="24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4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4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CC9900"/>
    <a:srgbClr val="F7EFE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662" autoAdjust="0"/>
    <p:restoredTop sz="94660"/>
  </p:normalViewPr>
  <p:slideViewPr>
    <p:cSldViewPr>
      <p:cViewPr varScale="1">
        <p:scale>
          <a:sx n="81" d="100"/>
          <a:sy n="81" d="100"/>
        </p:scale>
        <p:origin x="157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5586" name="Rectangle 2"/>
          <p:cNvSpPr>
            <a:spLocks noGrp="1" noChangeArrowheads="1"/>
          </p:cNvSpPr>
          <p:nvPr>
            <p:ph type="hdr" sz="quarter"/>
          </p:nvPr>
        </p:nvSpPr>
        <p:spPr bwMode="auto">
          <a:xfrm>
            <a:off x="0" y="0"/>
            <a:ext cx="2919413"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95587" name="Rectangle 3"/>
          <p:cNvSpPr>
            <a:spLocks noGrp="1" noChangeArrowheads="1"/>
          </p:cNvSpPr>
          <p:nvPr>
            <p:ph type="dt" sz="quarter" idx="1"/>
          </p:nvPr>
        </p:nvSpPr>
        <p:spPr bwMode="auto">
          <a:xfrm>
            <a:off x="3814763" y="0"/>
            <a:ext cx="2919412" cy="493713"/>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95588" name="Rectangle 4"/>
          <p:cNvSpPr>
            <a:spLocks noGrp="1" noChangeArrowheads="1"/>
          </p:cNvSpPr>
          <p:nvPr>
            <p:ph type="ftr" sz="quarter" idx="2"/>
          </p:nvPr>
        </p:nvSpPr>
        <p:spPr bwMode="auto">
          <a:xfrm>
            <a:off x="0" y="9371013"/>
            <a:ext cx="2919413" cy="49371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95589" name="Rectangle 5"/>
          <p:cNvSpPr>
            <a:spLocks noGrp="1" noChangeArrowheads="1"/>
          </p:cNvSpPr>
          <p:nvPr>
            <p:ph type="sldNum" sz="quarter" idx="3"/>
          </p:nvPr>
        </p:nvSpPr>
        <p:spPr bwMode="auto">
          <a:xfrm>
            <a:off x="3814763" y="9371013"/>
            <a:ext cx="2919412" cy="49371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648FAD70-8EE7-4D07-BA1C-7AC4B42BB538}" type="slidenum">
              <a:rPr lang="en-US"/>
              <a:pPr>
                <a:defRPr/>
              </a:pPr>
              <a:t>‹#›</a:t>
            </a:fld>
            <a:endParaRPr lang="en-US"/>
          </a:p>
        </p:txBody>
      </p:sp>
    </p:spTree>
    <p:extLst>
      <p:ext uri="{BB962C8B-B14F-4D97-AF65-F5344CB8AC3E}">
        <p14:creationId xmlns:p14="http://schemas.microsoft.com/office/powerpoint/2010/main" val="387526108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46291E5A-72F7-4C6E-9583-449D84A4133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E1E223-8587-40DE-8AA4-65886BD19902}"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BA25F-9469-405E-ABB7-0749FFAF432D}"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A5C5506-C8A8-4096-899E-74CD616CE64F}"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D43F326-6D04-4657-AA6C-AA8641ADE80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B2F0601-2614-4BED-868B-BD7DEB764D2A}"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D9A0829E-40F3-4DF3-A792-C9EFFFA24709}"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D4BC8626-5468-4A48-AD9D-02E020396357}"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BFCCB3B0-1182-4CA9-964F-6CD9C0F465A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4FD6416-FC51-4E41-9D26-767C08D516FB}"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F1F1DCC-37B6-4600-982C-9F6028B4E8A6}" type="slidenum">
              <a:rPr lang="en-US" smtClean="0"/>
              <a:pPr>
                <a:defRPr/>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746217A-3A17-4F79-9613-6F250949C3F4}" type="slidenum">
              <a:rPr lang="en-US" smtClean="0"/>
              <a:pPr>
                <a:defRPr/>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2133600"/>
            <a:ext cx="6934200" cy="707886"/>
          </a:xfrm>
          <a:prstGeom prst="rect">
            <a:avLst/>
          </a:prstGeom>
          <a:noFill/>
        </p:spPr>
        <p:txBody>
          <a:bodyPr wrap="square" rtlCol="0">
            <a:spAutoFit/>
          </a:bodyPr>
          <a:lstStyle/>
          <a:p>
            <a:pPr algn="ctr"/>
            <a:r>
              <a:rPr lang="en-US" sz="4000" dirty="0" smtClean="0">
                <a:solidFill>
                  <a:srgbClr val="FF0000"/>
                </a:solidFill>
              </a:rPr>
              <a:t>Lecture-01/02</a:t>
            </a:r>
            <a:endParaRPr lang="en-US" sz="40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ptolemy_map"/>
          <p:cNvPicPr>
            <a:picLocks noChangeAspect="1" noChangeArrowheads="1"/>
          </p:cNvPicPr>
          <p:nvPr/>
        </p:nvPicPr>
        <p:blipFill>
          <a:blip r:embed="rId2" cstate="print"/>
          <a:srcRect/>
          <a:stretch>
            <a:fillRect/>
          </a:stretch>
        </p:blipFill>
        <p:spPr bwMode="auto">
          <a:xfrm>
            <a:off x="304800" y="0"/>
            <a:ext cx="8229600" cy="5789613"/>
          </a:xfrm>
          <a:prstGeom prst="rect">
            <a:avLst/>
          </a:prstGeom>
          <a:noFill/>
          <a:ln w="9525">
            <a:noFill/>
            <a:miter lim="800000"/>
            <a:headEnd/>
            <a:tailEnd/>
          </a:ln>
        </p:spPr>
      </p:pic>
      <p:sp>
        <p:nvSpPr>
          <p:cNvPr id="10243" name="Rectangle 6"/>
          <p:cNvSpPr>
            <a:spLocks noChangeArrowheads="1"/>
          </p:cNvSpPr>
          <p:nvPr/>
        </p:nvSpPr>
        <p:spPr bwMode="auto">
          <a:xfrm>
            <a:off x="304800" y="5709484"/>
            <a:ext cx="8229600" cy="1107996"/>
          </a:xfrm>
          <a:prstGeom prst="rect">
            <a:avLst/>
          </a:prstGeom>
          <a:noFill/>
          <a:ln w="9525">
            <a:noFill/>
            <a:miter lim="800000"/>
            <a:headEnd/>
            <a:tailEnd/>
          </a:ln>
        </p:spPr>
        <p:txBody>
          <a:bodyPr anchor="ctr">
            <a:spAutoFit/>
          </a:bodyPr>
          <a:lstStyle/>
          <a:p>
            <a:pPr algn="ctr" eaLnBrk="1" hangingPunct="1"/>
            <a:r>
              <a:rPr lang="en-US" sz="2200" dirty="0"/>
              <a:t>This early map of the world was constructed using map making techniques </a:t>
            </a:r>
            <a:r>
              <a:rPr lang="en-US" sz="2200" b="1" dirty="0">
                <a:solidFill>
                  <a:srgbClr val="FF0000"/>
                </a:solidFill>
              </a:rPr>
              <a:t>developed by Ptolemy</a:t>
            </a:r>
            <a:r>
              <a:rPr lang="en-US" sz="2200" dirty="0"/>
              <a:t>. Note that the map is organized with crisscrossing lines of </a:t>
            </a:r>
            <a:r>
              <a:rPr lang="en-US" sz="2200" b="1" dirty="0"/>
              <a:t>latitude</a:t>
            </a:r>
            <a:r>
              <a:rPr lang="en-US" sz="2200" dirty="0"/>
              <a:t> and </a:t>
            </a:r>
            <a:r>
              <a:rPr lang="en-US" sz="2200" b="1" dirty="0"/>
              <a:t>longitude</a:t>
            </a:r>
            <a:r>
              <a:rPr lang="en-US" sz="2200" dirty="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9" name="Rectangle 5"/>
          <p:cNvSpPr>
            <a:spLocks noGrp="1" noChangeArrowheads="1"/>
          </p:cNvSpPr>
          <p:nvPr>
            <p:ph type="title"/>
          </p:nvPr>
        </p:nvSpPr>
        <p:spPr>
          <a:xfrm>
            <a:off x="438150" y="228600"/>
            <a:ext cx="8229600" cy="152400"/>
          </a:xfrm>
        </p:spPr>
        <p:txBody>
          <a:bodyPr>
            <a:normAutofit fontScale="90000"/>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13667" name="Rectangle 3"/>
          <p:cNvSpPr>
            <a:spLocks noGrp="1" noChangeArrowheads="1"/>
          </p:cNvSpPr>
          <p:nvPr>
            <p:ph idx="1"/>
          </p:nvPr>
        </p:nvSpPr>
        <p:spPr>
          <a:xfrm>
            <a:off x="0" y="609600"/>
            <a:ext cx="9372600" cy="6477000"/>
          </a:xfrm>
        </p:spPr>
        <p:txBody>
          <a:bodyPr/>
          <a:lstStyle/>
          <a:p>
            <a:pPr eaLnBrk="1" hangingPunct="1">
              <a:lnSpc>
                <a:spcPct val="90000"/>
              </a:lnSpc>
              <a:buFont typeface="Wingdings" pitchFamily="2" charset="2"/>
              <a:buNone/>
              <a:defRPr/>
            </a:pPr>
            <a:r>
              <a:rPr lang="en-US" sz="2800" dirty="0" smtClean="0"/>
              <a:t>Little academic progress in geography occurred after the Roman period. For the most part, the Middle Ages (5th to 13th centuries AD) were a time of intellectual stagnation. In Europe, the Vikings of Scandinavia were the only group of people carrying out active exploration of new lands.</a:t>
            </a:r>
          </a:p>
          <a:p>
            <a:pPr eaLnBrk="1" hangingPunct="1">
              <a:lnSpc>
                <a:spcPct val="90000"/>
              </a:lnSpc>
              <a:buFont typeface="Wingdings" pitchFamily="2" charset="2"/>
              <a:buNone/>
              <a:defRPr/>
            </a:pPr>
            <a:endParaRPr lang="en-US" sz="1200" dirty="0" smtClean="0"/>
          </a:p>
          <a:p>
            <a:pPr eaLnBrk="1" hangingPunct="1">
              <a:lnSpc>
                <a:spcPct val="90000"/>
              </a:lnSpc>
              <a:buFont typeface="Wingdings" pitchFamily="2" charset="2"/>
              <a:buNone/>
              <a:defRPr/>
            </a:pPr>
            <a:r>
              <a:rPr lang="en-US" sz="2800" dirty="0" smtClean="0"/>
              <a:t> However, in the 8th century, Arab academics started translating the works of Greek and Roman geographers  and began exploring southwestern Asia and Africa.</a:t>
            </a:r>
          </a:p>
          <a:p>
            <a:pPr eaLnBrk="1" hangingPunct="1">
              <a:lnSpc>
                <a:spcPct val="90000"/>
              </a:lnSpc>
              <a:buFont typeface="Wingdings" pitchFamily="2" charset="2"/>
              <a:buNone/>
              <a:defRPr/>
            </a:pPr>
            <a:r>
              <a:rPr lang="en-US" sz="1200" dirty="0" smtClean="0"/>
              <a:t> </a:t>
            </a:r>
          </a:p>
          <a:p>
            <a:pPr eaLnBrk="1" hangingPunct="1">
              <a:lnSpc>
                <a:spcPct val="90000"/>
              </a:lnSpc>
              <a:buFont typeface="Wingdings" pitchFamily="2" charset="2"/>
              <a:buNone/>
              <a:defRPr/>
            </a:pPr>
            <a:r>
              <a:rPr lang="en-US" sz="2800" dirty="0" smtClean="0"/>
              <a:t>Some of the important intellectuals in Arab geography were Al-</a:t>
            </a:r>
            <a:r>
              <a:rPr lang="en-US" sz="2800" dirty="0" err="1" smtClean="0"/>
              <a:t>Idrisi</a:t>
            </a:r>
            <a:r>
              <a:rPr lang="en-US" sz="2800" dirty="0" smtClean="0"/>
              <a:t>, </a:t>
            </a:r>
            <a:r>
              <a:rPr lang="en-US" sz="2800" dirty="0" err="1" smtClean="0"/>
              <a:t>Ibn</a:t>
            </a:r>
            <a:r>
              <a:rPr lang="en-US" sz="2800" dirty="0" smtClean="0"/>
              <a:t> </a:t>
            </a:r>
            <a:r>
              <a:rPr lang="en-US" sz="2800" dirty="0" err="1" smtClean="0"/>
              <a:t>Battutah</a:t>
            </a:r>
            <a:r>
              <a:rPr lang="en-US" sz="2800" dirty="0" smtClean="0"/>
              <a:t>, and </a:t>
            </a:r>
            <a:r>
              <a:rPr lang="en-US" sz="2800" dirty="0" err="1" smtClean="0"/>
              <a:t>Ibn</a:t>
            </a:r>
            <a:r>
              <a:rPr lang="en-US" sz="2800" dirty="0" smtClean="0"/>
              <a:t> </a:t>
            </a:r>
            <a:r>
              <a:rPr lang="en-US" sz="2800" dirty="0" err="1" smtClean="0"/>
              <a:t>Khaldun</a:t>
            </a:r>
            <a:r>
              <a:rPr lang="en-US" sz="2800" dirty="0" smtClean="0"/>
              <a:t>. </a:t>
            </a:r>
          </a:p>
          <a:p>
            <a:pPr eaLnBrk="1" hangingPunct="1">
              <a:lnSpc>
                <a:spcPct val="90000"/>
              </a:lnSpc>
              <a:buFont typeface="Wingdings" pitchFamily="2" charset="2"/>
              <a:buNone/>
              <a:defRPr/>
            </a:pPr>
            <a:endParaRPr lang="en-US" sz="900" dirty="0" smtClean="0"/>
          </a:p>
          <a:p>
            <a:pPr eaLnBrk="1" hangingPunct="1">
              <a:lnSpc>
                <a:spcPct val="90000"/>
              </a:lnSpc>
              <a:buFont typeface="Wingdings" pitchFamily="2" charset="2"/>
              <a:buNone/>
              <a:defRPr/>
            </a:pPr>
            <a:r>
              <a:rPr lang="en-US" sz="2800" dirty="0" err="1" smtClean="0"/>
              <a:t>Ibn</a:t>
            </a:r>
            <a:r>
              <a:rPr lang="en-US" sz="2800" dirty="0" smtClean="0"/>
              <a:t> </a:t>
            </a:r>
            <a:r>
              <a:rPr lang="en-US" sz="2800" dirty="0" err="1" smtClean="0"/>
              <a:t>Battutah</a:t>
            </a:r>
            <a:r>
              <a:rPr lang="en-US" sz="2800" dirty="0" smtClean="0"/>
              <a:t> and </a:t>
            </a:r>
            <a:r>
              <a:rPr lang="en-US" sz="2800" dirty="0" err="1" smtClean="0"/>
              <a:t>Ibn</a:t>
            </a:r>
            <a:r>
              <a:rPr lang="en-US" sz="2800" dirty="0" smtClean="0"/>
              <a:t> </a:t>
            </a:r>
            <a:r>
              <a:rPr lang="en-US" sz="2800" dirty="0" err="1" smtClean="0"/>
              <a:t>Khaldun</a:t>
            </a:r>
            <a:r>
              <a:rPr lang="en-US" sz="2800" dirty="0" smtClean="0"/>
              <a:t> are well-known for writing about their extensive travels to North Africa and the Middle East.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Grp="1" noChangeArrowheads="1"/>
          </p:cNvSpPr>
          <p:nvPr>
            <p:ph type="title"/>
          </p:nvPr>
        </p:nvSpPr>
        <p:spPr>
          <a:xfrm>
            <a:off x="228600" y="990600"/>
            <a:ext cx="8915400" cy="5867400"/>
          </a:xfrm>
        </p:spPr>
        <p:txBody>
          <a:bodyPr/>
          <a:lstStyle/>
          <a:p>
            <a:pPr algn="l" eaLnBrk="1" hangingPunct="1">
              <a:defRPr/>
            </a:pPr>
            <a:r>
              <a:rPr lang="en-US" sz="2800" dirty="0" smtClean="0">
                <a:solidFill>
                  <a:schemeClr val="tx1"/>
                </a:solidFill>
              </a:rPr>
              <a:t>During the Renaissance period (1400 to 1600 AD) various journeys of geographical exploration were commissioned by different European countries. Most of these voyages were financed because of the potential commercial returns from resource exploitation. </a:t>
            </a:r>
            <a:br>
              <a:rPr lang="en-US" sz="2800" dirty="0" smtClean="0">
                <a:solidFill>
                  <a:schemeClr val="tx1"/>
                </a:solidFill>
              </a:rPr>
            </a:br>
            <a:r>
              <a:rPr lang="en-US" sz="1400" dirty="0" smtClean="0"/>
              <a:t/>
            </a:r>
            <a:br>
              <a:rPr lang="en-US" sz="1400" dirty="0" smtClean="0"/>
            </a:br>
            <a:r>
              <a:rPr lang="en-US" sz="2800" dirty="0" smtClean="0"/>
              <a:t>These voyages also added many significant contributions to geographic knowledge.</a:t>
            </a:r>
            <a:br>
              <a:rPr lang="en-US" sz="2800" dirty="0" smtClean="0"/>
            </a:br>
            <a:r>
              <a:rPr lang="en-US" sz="2800" dirty="0" smtClean="0"/>
              <a:t/>
            </a:r>
            <a:br>
              <a:rPr lang="en-US" sz="2800" dirty="0" smtClean="0"/>
            </a:br>
            <a:r>
              <a:rPr lang="en-US" sz="2800" dirty="0" smtClean="0">
                <a:solidFill>
                  <a:schemeClr val="tx1"/>
                </a:solidFill>
              </a:rPr>
              <a:t>Important explorers of this period include </a:t>
            </a:r>
            <a:r>
              <a:rPr lang="en-US" sz="2800" dirty="0" smtClean="0"/>
              <a:t>Christopher Columbus, Vasco da Gama, Ferdinand Magellan, Jacques Cartier, Sir Martin Frobisher, Sir Francis Drake, John and Sebastian Cabot, and John Davis. </a:t>
            </a:r>
          </a:p>
        </p:txBody>
      </p:sp>
      <p:sp>
        <p:nvSpPr>
          <p:cNvPr id="114693" name="Rectangle 5"/>
          <p:cNvSpPr>
            <a:spLocks noChangeArrowheads="1"/>
          </p:cNvSpPr>
          <p:nvPr/>
        </p:nvSpPr>
        <p:spPr bwMode="auto">
          <a:xfrm>
            <a:off x="457200" y="228600"/>
            <a:ext cx="8229600" cy="609600"/>
          </a:xfrm>
          <a:prstGeom prst="rect">
            <a:avLst/>
          </a:prstGeom>
          <a:noFill/>
          <a:ln>
            <a:noFill/>
          </a:ln>
          <a:effectLst/>
          <a:extLst/>
        </p:spPr>
        <p:txBody>
          <a:bodyPr anchor="ctr"/>
          <a:lstStyle/>
          <a:p>
            <a:pPr algn="ctr" eaLnBrk="1" hangingPunct="1">
              <a:defRPr/>
            </a:pPr>
            <a:r>
              <a:rPr lang="en-US" sz="3200" b="1">
                <a:solidFill>
                  <a:srgbClr val="FF9900"/>
                </a:solidFill>
                <a:effectLst>
                  <a:outerShdw blurRad="38100" dist="38100" dir="2700000" algn="tl">
                    <a:srgbClr val="000000"/>
                  </a:outerShdw>
                </a:effectLst>
              </a:rPr>
              <a:t>History of Geography………..</a:t>
            </a:r>
            <a:r>
              <a:rPr lang="en-US" sz="1800" b="1">
                <a:solidFill>
                  <a:srgbClr val="FF9900"/>
                </a:solidFill>
                <a:effectLst>
                  <a:outerShdw blurRad="38100" dist="38100" dir="2700000" algn="tl">
                    <a:srgbClr val="000000"/>
                  </a:outerShdw>
                </a:effectLst>
              </a:rPr>
              <a:t>cont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idx="1"/>
          </p:nvPr>
        </p:nvSpPr>
        <p:spPr/>
        <p:txBody>
          <a:bodyPr/>
          <a:lstStyle/>
          <a:p>
            <a:pPr eaLnBrk="1" hangingPunct="1">
              <a:defRPr/>
            </a:pPr>
            <a:r>
              <a:rPr lang="en-US" dirty="0" smtClean="0"/>
              <a:t>The </a:t>
            </a:r>
            <a:r>
              <a:rPr lang="en-US" b="1" dirty="0" smtClean="0"/>
              <a:t>Renaissance</a:t>
            </a:r>
            <a:r>
              <a:rPr lang="en-US" dirty="0" smtClean="0"/>
              <a:t> is a cultural movement that spanned roughly the 14th to the 17th century, beginning in Florence in the Late Middle Ages and later spreading to the rest of Europe.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Rectangle 4"/>
          <p:cNvSpPr>
            <a:spLocks noGrp="1" noChangeArrowheads="1"/>
          </p:cNvSpPr>
          <p:nvPr>
            <p:ph type="title"/>
          </p:nvPr>
        </p:nvSpPr>
        <p:spPr>
          <a:xfrm>
            <a:off x="228600" y="1066800"/>
            <a:ext cx="8915400" cy="5791200"/>
          </a:xfrm>
        </p:spPr>
        <p:txBody>
          <a:bodyPr/>
          <a:lstStyle/>
          <a:p>
            <a:pPr algn="l" eaLnBrk="1" hangingPunct="1">
              <a:defRPr/>
            </a:pPr>
            <a:r>
              <a:rPr lang="en-US" sz="2800" dirty="0" smtClean="0"/>
              <a:t>In the 17th century, </a:t>
            </a:r>
            <a:r>
              <a:rPr lang="en-US" sz="2800" dirty="0" err="1" smtClean="0"/>
              <a:t>Bernhardus</a:t>
            </a:r>
            <a:r>
              <a:rPr lang="en-US" sz="2800" dirty="0" smtClean="0"/>
              <a:t> </a:t>
            </a:r>
            <a:r>
              <a:rPr lang="en-US" sz="2800" dirty="0" err="1" smtClean="0">
                <a:solidFill>
                  <a:schemeClr val="tx1"/>
                </a:solidFill>
              </a:rPr>
              <a:t>Varenius</a:t>
            </a:r>
            <a:r>
              <a:rPr lang="en-US" sz="2800" dirty="0" smtClean="0">
                <a:solidFill>
                  <a:schemeClr val="tx1"/>
                </a:solidFill>
              </a:rPr>
              <a:t> </a:t>
            </a:r>
            <a:r>
              <a:rPr lang="en-US" sz="2800" dirty="0" smtClean="0"/>
              <a:t>(1622-1650) published an important geographic reference titled </a:t>
            </a:r>
            <a:r>
              <a:rPr lang="en-US" sz="2800" b="1" dirty="0" smtClean="0"/>
              <a:t>General Geography</a:t>
            </a:r>
            <a:r>
              <a:rPr lang="en-US" sz="2800" dirty="0" smtClean="0"/>
              <a:t>: 1650. This work continued to be a standard </a:t>
            </a:r>
            <a:r>
              <a:rPr lang="en-US" sz="2800" dirty="0" smtClean="0">
                <a:solidFill>
                  <a:schemeClr val="tx1"/>
                </a:solidFill>
              </a:rPr>
              <a:t>geographic reference for about 100 years.</a:t>
            </a:r>
            <a:br>
              <a:rPr lang="en-US" sz="2800" dirty="0" smtClean="0">
                <a:solidFill>
                  <a:schemeClr val="tx1"/>
                </a:solidFill>
              </a:rPr>
            </a:br>
            <a:r>
              <a:rPr lang="en-US" sz="2800" dirty="0" smtClean="0"/>
              <a:t/>
            </a:r>
            <a:br>
              <a:rPr lang="en-US" sz="2800" dirty="0" smtClean="0"/>
            </a:br>
            <a:r>
              <a:rPr lang="en-US" sz="2800" dirty="0" smtClean="0"/>
              <a:t>During the 18th century, the German philosopher </a:t>
            </a:r>
            <a:r>
              <a:rPr lang="en-US" sz="2800" b="1" dirty="0" smtClean="0"/>
              <a:t>Immanuel Kant</a:t>
            </a:r>
            <a:r>
              <a:rPr lang="en-US" sz="2800" dirty="0" smtClean="0"/>
              <a:t> (1724-1804) proposed that human knowledge could be organized in </a:t>
            </a:r>
            <a:r>
              <a:rPr lang="en-US" sz="2800" dirty="0" smtClean="0">
                <a:solidFill>
                  <a:schemeClr val="folHlink"/>
                </a:solidFill>
              </a:rPr>
              <a:t>three different ways</a:t>
            </a:r>
            <a:r>
              <a:rPr lang="en-US" sz="2800" dirty="0" smtClean="0"/>
              <a:t>:</a:t>
            </a:r>
            <a:br>
              <a:rPr lang="en-US" sz="2800" dirty="0" smtClean="0"/>
            </a:br>
            <a:r>
              <a:rPr lang="en-US" sz="2800" dirty="0" smtClean="0"/>
              <a:t/>
            </a:r>
            <a:br>
              <a:rPr lang="en-US" sz="2800" dirty="0" smtClean="0"/>
            </a:br>
            <a:r>
              <a:rPr lang="en-US" sz="2800" dirty="0" smtClean="0"/>
              <a:t>	1.	 </a:t>
            </a:r>
            <a:r>
              <a:rPr lang="en-US" sz="2800" b="1" i="1" dirty="0" smtClean="0"/>
              <a:t>According to the type of objects studied </a:t>
            </a:r>
            <a:r>
              <a:rPr lang="en-US" sz="2800" dirty="0" smtClean="0"/>
              <a:t>: zoology studies animals, botany examines plants, and geology involves the investigation of rocks;</a:t>
            </a:r>
          </a:p>
        </p:txBody>
      </p:sp>
      <p:sp>
        <p:nvSpPr>
          <p:cNvPr id="117765" name="Rectangle 5"/>
          <p:cNvSpPr>
            <a:spLocks noChangeArrowheads="1"/>
          </p:cNvSpPr>
          <p:nvPr/>
        </p:nvSpPr>
        <p:spPr bwMode="auto">
          <a:xfrm>
            <a:off x="1447800" y="127000"/>
            <a:ext cx="6886575" cy="579438"/>
          </a:xfrm>
          <a:prstGeom prst="rect">
            <a:avLst/>
          </a:prstGeom>
          <a:noFill/>
          <a:ln>
            <a:noFill/>
          </a:ln>
          <a:effectLst/>
          <a:extLst/>
        </p:spPr>
        <p:txBody>
          <a:bodyPr wrap="none">
            <a:spAutoFit/>
          </a:bodyPr>
          <a:lstStyle/>
          <a:p>
            <a:pPr>
              <a:defRPr/>
            </a:pPr>
            <a:r>
              <a:rPr lang="en-US" sz="3200" b="1">
                <a:solidFill>
                  <a:srgbClr val="FF9900"/>
                </a:solidFill>
                <a:effectLst>
                  <a:outerShdw blurRad="38100" dist="38100" dir="2700000" algn="tl">
                    <a:srgbClr val="000000"/>
                  </a:outerShdw>
                </a:effectLst>
              </a:rPr>
              <a:t>History of Geography………..cont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4" name="Rectangle 6"/>
          <p:cNvSpPr>
            <a:spLocks noGrp="1" noChangeArrowheads="1"/>
          </p:cNvSpPr>
          <p:nvPr>
            <p:ph type="subTitle" idx="1"/>
          </p:nvPr>
        </p:nvSpPr>
        <p:spPr>
          <a:xfrm>
            <a:off x="228600" y="762000"/>
            <a:ext cx="8915400" cy="6191250"/>
          </a:xfrm>
        </p:spPr>
        <p:txBody>
          <a:bodyPr/>
          <a:lstStyle/>
          <a:p>
            <a:pPr algn="l" eaLnBrk="1" hangingPunct="1">
              <a:lnSpc>
                <a:spcPct val="80000"/>
              </a:lnSpc>
              <a:defRPr/>
            </a:pPr>
            <a:r>
              <a:rPr lang="en-US" sz="2800" dirty="0" smtClean="0">
                <a:solidFill>
                  <a:schemeClr val="tx2"/>
                </a:solidFill>
              </a:rPr>
              <a:t>	2.	The second way to study with a </a:t>
            </a:r>
            <a:r>
              <a:rPr lang="en-US" sz="2800" dirty="0" smtClean="0">
                <a:solidFill>
                  <a:srgbClr val="FF0000"/>
                </a:solidFill>
              </a:rPr>
              <a:t>temporal dimension</a:t>
            </a:r>
            <a:r>
              <a:rPr lang="en-US" sz="2800" dirty="0" smtClean="0">
                <a:solidFill>
                  <a:schemeClr val="tx2"/>
                </a:solidFill>
              </a:rPr>
              <a:t>, i.e. history.</a:t>
            </a:r>
            <a:br>
              <a:rPr lang="en-US" sz="2800" dirty="0" smtClean="0">
                <a:solidFill>
                  <a:schemeClr val="tx2"/>
                </a:solidFill>
              </a:rPr>
            </a:br>
            <a:endParaRPr lang="en-US" sz="1400" dirty="0" smtClean="0">
              <a:solidFill>
                <a:schemeClr val="tx2"/>
              </a:solidFill>
            </a:endParaRPr>
          </a:p>
          <a:p>
            <a:pPr algn="l" eaLnBrk="1" hangingPunct="1">
              <a:lnSpc>
                <a:spcPct val="80000"/>
              </a:lnSpc>
              <a:defRPr/>
            </a:pPr>
            <a:r>
              <a:rPr lang="en-US" sz="2800" dirty="0" smtClean="0">
                <a:solidFill>
                  <a:schemeClr val="tx2"/>
                </a:solidFill>
              </a:rPr>
              <a:t>	3.	The last method of organizing knowledge involves understanding facts relative to </a:t>
            </a:r>
            <a:r>
              <a:rPr lang="en-US" sz="2800" dirty="0" smtClean="0">
                <a:solidFill>
                  <a:srgbClr val="FF0000"/>
                </a:solidFill>
              </a:rPr>
              <a:t>spatial relationships. </a:t>
            </a:r>
            <a:r>
              <a:rPr lang="en-US" sz="2800" dirty="0" smtClean="0">
                <a:solidFill>
                  <a:schemeClr val="tx2"/>
                </a:solidFill>
              </a:rPr>
              <a:t>This field of knowledge is commonly known as geography. </a:t>
            </a:r>
          </a:p>
          <a:p>
            <a:pPr algn="l" eaLnBrk="1" hangingPunct="1">
              <a:lnSpc>
                <a:spcPct val="80000"/>
              </a:lnSpc>
              <a:defRPr/>
            </a:pPr>
            <a:endParaRPr lang="en-US" sz="1400" dirty="0" smtClean="0">
              <a:solidFill>
                <a:schemeClr val="tx2"/>
              </a:solidFill>
            </a:endParaRPr>
          </a:p>
          <a:p>
            <a:pPr algn="l" eaLnBrk="1" hangingPunct="1">
              <a:lnSpc>
                <a:spcPct val="80000"/>
              </a:lnSpc>
              <a:defRPr/>
            </a:pPr>
            <a:r>
              <a:rPr lang="en-US" sz="2800" b="1" dirty="0" smtClean="0">
                <a:solidFill>
                  <a:srgbClr val="FF0000"/>
                </a:solidFill>
              </a:rPr>
              <a:t>Kant</a:t>
            </a:r>
            <a:r>
              <a:rPr lang="en-US" sz="2800" dirty="0" smtClean="0">
                <a:solidFill>
                  <a:srgbClr val="FF0000"/>
                </a:solidFill>
              </a:rPr>
              <a:t> </a:t>
            </a:r>
            <a:r>
              <a:rPr lang="en-US" sz="2800" dirty="0" smtClean="0">
                <a:solidFill>
                  <a:schemeClr val="tx2"/>
                </a:solidFill>
              </a:rPr>
              <a:t>also divided geography into a number of sub-disciplines: </a:t>
            </a:r>
          </a:p>
          <a:p>
            <a:pPr algn="l" eaLnBrk="1" hangingPunct="1">
              <a:lnSpc>
                <a:spcPct val="80000"/>
              </a:lnSpc>
              <a:defRPr/>
            </a:pPr>
            <a:r>
              <a:rPr lang="en-US" sz="2800" dirty="0" smtClean="0">
                <a:solidFill>
                  <a:schemeClr val="tx2"/>
                </a:solidFill>
              </a:rPr>
              <a:t>	Physical, mathematical, moral, political, 	commercial, and theological geography.</a:t>
            </a:r>
            <a:endParaRPr lang="en-US" sz="2800" dirty="0" smtClean="0"/>
          </a:p>
          <a:p>
            <a:pPr algn="l" eaLnBrk="1" hangingPunct="1">
              <a:lnSpc>
                <a:spcPct val="80000"/>
              </a:lnSpc>
              <a:defRPr/>
            </a:pPr>
            <a:endParaRPr lang="en-US" sz="1400" dirty="0" smtClean="0"/>
          </a:p>
          <a:p>
            <a:pPr algn="l" eaLnBrk="1" hangingPunct="1">
              <a:lnSpc>
                <a:spcPct val="80000"/>
              </a:lnSpc>
              <a:defRPr/>
            </a:pPr>
            <a:r>
              <a:rPr lang="en-US" sz="2800" dirty="0" smtClean="0"/>
              <a:t>Geographic knowledge saw strong growth in Europe and in the United States in the 1800s. In Germany, </a:t>
            </a:r>
            <a:r>
              <a:rPr lang="en-US" sz="2800" b="1" dirty="0" smtClean="0"/>
              <a:t>Alexander von Humboldt</a:t>
            </a:r>
            <a:r>
              <a:rPr lang="en-US" sz="2800" dirty="0" smtClean="0"/>
              <a:t>, </a:t>
            </a:r>
            <a:r>
              <a:rPr lang="en-US" sz="2800" b="1" dirty="0" smtClean="0"/>
              <a:t>Carl Ritter</a:t>
            </a:r>
            <a:r>
              <a:rPr lang="en-US" sz="2800" dirty="0" smtClean="0"/>
              <a:t>, and </a:t>
            </a:r>
            <a:r>
              <a:rPr lang="en-US" sz="2800" b="1" dirty="0" err="1" smtClean="0"/>
              <a:t>Fredrich</a:t>
            </a:r>
            <a:r>
              <a:rPr lang="en-US" sz="2800" b="1" dirty="0" smtClean="0"/>
              <a:t> </a:t>
            </a:r>
            <a:r>
              <a:rPr lang="en-US" sz="2800" b="1" dirty="0" err="1" smtClean="0"/>
              <a:t>Ratzel</a:t>
            </a:r>
            <a:r>
              <a:rPr lang="en-US" sz="2800" dirty="0" smtClean="0"/>
              <a:t> made substantial contributions to human and physical geography. </a:t>
            </a:r>
          </a:p>
        </p:txBody>
      </p:sp>
      <p:sp>
        <p:nvSpPr>
          <p:cNvPr id="119815" name="Rectangle 7"/>
          <p:cNvSpPr>
            <a:spLocks noChangeArrowheads="1"/>
          </p:cNvSpPr>
          <p:nvPr/>
        </p:nvSpPr>
        <p:spPr bwMode="auto">
          <a:xfrm>
            <a:off x="419100" y="152400"/>
            <a:ext cx="8191500" cy="533400"/>
          </a:xfrm>
          <a:prstGeom prst="rect">
            <a:avLst/>
          </a:prstGeom>
          <a:noFill/>
          <a:ln>
            <a:noFill/>
          </a:ln>
          <a:effectLst/>
          <a:extLst/>
        </p:spPr>
        <p:txBody>
          <a:bodyPr anchor="ctr"/>
          <a:lstStyle/>
          <a:p>
            <a:pPr algn="ctr" eaLnBrk="1" hangingPunct="1">
              <a:defRPr/>
            </a:pPr>
            <a:r>
              <a:rPr lang="en-US" sz="3200" b="1">
                <a:solidFill>
                  <a:srgbClr val="FF9900"/>
                </a:solidFill>
                <a:effectLst>
                  <a:outerShdw blurRad="38100" dist="38100" dir="2700000" algn="tl">
                    <a:srgbClr val="000000"/>
                  </a:outerShdw>
                </a:effectLst>
              </a:rPr>
              <a:t>History of Geography………..</a:t>
            </a:r>
            <a:r>
              <a:rPr lang="en-US" sz="1800" b="1">
                <a:solidFill>
                  <a:srgbClr val="FF9900"/>
                </a:solidFill>
                <a:effectLst>
                  <a:outerShdw blurRad="38100" dist="38100" dir="2700000" algn="tl">
                    <a:srgbClr val="000000"/>
                  </a:outerShdw>
                </a:effectLst>
              </a:rPr>
              <a:t>cont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381000" y="0"/>
            <a:ext cx="8229600" cy="762000"/>
          </a:xfrm>
        </p:spPr>
        <p:txBody>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87395" name="Rectangle 3"/>
          <p:cNvSpPr>
            <a:spLocks noGrp="1" noChangeArrowheads="1"/>
          </p:cNvSpPr>
          <p:nvPr>
            <p:ph idx="1"/>
          </p:nvPr>
        </p:nvSpPr>
        <p:spPr>
          <a:xfrm>
            <a:off x="0" y="990600"/>
            <a:ext cx="9144000" cy="5867400"/>
          </a:xfrm>
        </p:spPr>
        <p:txBody>
          <a:bodyPr/>
          <a:lstStyle/>
          <a:p>
            <a:pPr eaLnBrk="1" hangingPunct="1">
              <a:lnSpc>
                <a:spcPct val="80000"/>
              </a:lnSpc>
              <a:defRPr/>
            </a:pPr>
            <a:r>
              <a:rPr lang="en-US" sz="2800" dirty="0" smtClean="0"/>
              <a:t>Humboldt's publication </a:t>
            </a:r>
            <a:r>
              <a:rPr lang="en-US" sz="2800" b="1" dirty="0" err="1" smtClean="0"/>
              <a:t>Kosmos</a:t>
            </a:r>
            <a:r>
              <a:rPr lang="en-US" sz="2800" dirty="0" smtClean="0"/>
              <a:t> (1844) examines the geology and physical geography of the Earth. This work is considered by many academics to be a milestone contribution to geographic research. </a:t>
            </a:r>
          </a:p>
          <a:p>
            <a:pPr eaLnBrk="1" hangingPunct="1">
              <a:lnSpc>
                <a:spcPct val="80000"/>
              </a:lnSpc>
              <a:defRPr/>
            </a:pPr>
            <a:endParaRPr lang="en-US" sz="1600" dirty="0" smtClean="0"/>
          </a:p>
          <a:p>
            <a:pPr eaLnBrk="1" hangingPunct="1">
              <a:lnSpc>
                <a:spcPct val="80000"/>
              </a:lnSpc>
              <a:defRPr/>
            </a:pPr>
            <a:r>
              <a:rPr lang="en-US" sz="2800" dirty="0" smtClean="0"/>
              <a:t>In the late 19th Century, </a:t>
            </a:r>
            <a:r>
              <a:rPr lang="en-US" sz="2800" dirty="0" err="1" smtClean="0"/>
              <a:t>Ratzel</a:t>
            </a:r>
            <a:r>
              <a:rPr lang="en-US" sz="2800" dirty="0" smtClean="0"/>
              <a:t> theorized that the distribution and culture of the Earth's various human populations was strongly influenced by the natural environment.</a:t>
            </a:r>
          </a:p>
          <a:p>
            <a:pPr eaLnBrk="1" hangingPunct="1">
              <a:lnSpc>
                <a:spcPct val="80000"/>
              </a:lnSpc>
              <a:defRPr/>
            </a:pPr>
            <a:endParaRPr lang="en-US" sz="2800" dirty="0" smtClean="0"/>
          </a:p>
          <a:p>
            <a:pPr eaLnBrk="1" hangingPunct="1">
              <a:lnSpc>
                <a:spcPct val="80000"/>
              </a:lnSpc>
              <a:defRPr/>
            </a:pPr>
            <a:r>
              <a:rPr lang="en-US" sz="2800" dirty="0" smtClean="0"/>
              <a:t>The French geographer </a:t>
            </a:r>
            <a:r>
              <a:rPr lang="en-US" sz="2800" b="1" dirty="0" smtClean="0"/>
              <a:t>Paul Vidal de la Blanche</a:t>
            </a:r>
            <a:r>
              <a:rPr lang="en-US" sz="2800" dirty="0" smtClean="0"/>
              <a:t> opposed this revolutionary idea. Instead, he suggested that human beings were a dominant force shaping the form of the environment. The idea that humans were modifying the physical environment was also prevalent in the USA.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5" name="Rectangle 5"/>
          <p:cNvSpPr>
            <a:spLocks noGrp="1" noChangeArrowheads="1"/>
          </p:cNvSpPr>
          <p:nvPr>
            <p:ph type="title"/>
          </p:nvPr>
        </p:nvSpPr>
        <p:spPr>
          <a:xfrm>
            <a:off x="457200" y="285750"/>
            <a:ext cx="8305800" cy="628650"/>
          </a:xfrm>
        </p:spPr>
        <p:txBody>
          <a:bodyPr/>
          <a:lstStyle/>
          <a:p>
            <a:pPr eaLnBrk="1" hangingPunct="1">
              <a:defRPr/>
            </a:pPr>
            <a:r>
              <a:rPr lang="en-US" sz="3200" b="1" dirty="0" smtClean="0">
                <a:solidFill>
                  <a:srgbClr val="FF9900"/>
                </a:solidFill>
              </a:rPr>
              <a:t>History of Geography………..</a:t>
            </a:r>
            <a:r>
              <a:rPr lang="en-US" sz="1800" b="1" dirty="0" smtClean="0">
                <a:solidFill>
                  <a:srgbClr val="FF9900"/>
                </a:solidFill>
              </a:rPr>
              <a:t>cont</a:t>
            </a:r>
          </a:p>
        </p:txBody>
      </p:sp>
      <p:sp>
        <p:nvSpPr>
          <p:cNvPr id="122883" name="Rectangle 3"/>
          <p:cNvSpPr>
            <a:spLocks noGrp="1" noChangeArrowheads="1"/>
          </p:cNvSpPr>
          <p:nvPr>
            <p:ph idx="1"/>
          </p:nvPr>
        </p:nvSpPr>
        <p:spPr>
          <a:xfrm>
            <a:off x="0" y="1371600"/>
            <a:ext cx="9010650" cy="5429250"/>
          </a:xfrm>
        </p:spPr>
        <p:txBody>
          <a:bodyPr/>
          <a:lstStyle/>
          <a:p>
            <a:pPr eaLnBrk="1" hangingPunct="1">
              <a:lnSpc>
                <a:spcPct val="90000"/>
              </a:lnSpc>
              <a:buFont typeface="Wingdings" pitchFamily="2" charset="2"/>
              <a:buNone/>
              <a:defRPr/>
            </a:pPr>
            <a:r>
              <a:rPr lang="en-US" sz="2800" dirty="0" smtClean="0"/>
              <a:t>In 1847, </a:t>
            </a:r>
            <a:r>
              <a:rPr lang="en-US" sz="2800" b="1" dirty="0" smtClean="0"/>
              <a:t>George Perkins Marsh</a:t>
            </a:r>
            <a:r>
              <a:rPr lang="en-US" sz="2800" dirty="0" smtClean="0"/>
              <a:t> gave an address to the Agricultural Society of Rutland County, Vermont. The subject of this speech was that human activity was having a destructive impact on land, especially through </a:t>
            </a:r>
            <a:r>
              <a:rPr lang="en-US" sz="2800" b="1" dirty="0" smtClean="0"/>
              <a:t>deforestation and land conversion.</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This speech also became the foundation for his book </a:t>
            </a:r>
            <a:r>
              <a:rPr lang="en-US" sz="2800" b="1" i="1" dirty="0" smtClean="0"/>
              <a:t>Man and Nature</a:t>
            </a:r>
            <a:r>
              <a:rPr lang="en-US" sz="2800" dirty="0" smtClean="0"/>
              <a:t> or </a:t>
            </a:r>
            <a:r>
              <a:rPr lang="en-US" sz="2800" b="1" i="1" dirty="0" smtClean="0"/>
              <a:t>The Earth as Modified by Human Action</a:t>
            </a:r>
            <a:r>
              <a:rPr lang="en-US" sz="2800" dirty="0" smtClean="0"/>
              <a:t>, first published in 1864. In this publication, Marsh warned of the ecological consequences of the continued development of the Americans. </a:t>
            </a:r>
          </a:p>
          <a:p>
            <a:pPr eaLnBrk="1" hangingPunct="1">
              <a:lnSpc>
                <a:spcPct val="90000"/>
              </a:lnSpc>
              <a:buFont typeface="Wingdings" pitchFamily="2" charset="2"/>
              <a:buNone/>
              <a:defRPr/>
            </a:pPr>
            <a:endParaRPr lang="en-US" sz="2800" dirty="0" smtClean="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9" name="Rectangle 5"/>
          <p:cNvSpPr>
            <a:spLocks noGrp="1" noChangeArrowheads="1"/>
          </p:cNvSpPr>
          <p:nvPr>
            <p:ph type="title"/>
          </p:nvPr>
        </p:nvSpPr>
        <p:spPr>
          <a:xfrm>
            <a:off x="457200" y="381000"/>
            <a:ext cx="8229600" cy="152400"/>
          </a:xfrm>
        </p:spPr>
        <p:txBody>
          <a:bodyPr>
            <a:normAutofit fontScale="90000"/>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23907" name="Rectangle 3"/>
          <p:cNvSpPr>
            <a:spLocks noGrp="1" noChangeArrowheads="1"/>
          </p:cNvSpPr>
          <p:nvPr>
            <p:ph idx="1"/>
          </p:nvPr>
        </p:nvSpPr>
        <p:spPr>
          <a:xfrm>
            <a:off x="0" y="1143000"/>
            <a:ext cx="9144000" cy="5715000"/>
          </a:xfrm>
        </p:spPr>
        <p:txBody>
          <a:bodyPr/>
          <a:lstStyle/>
          <a:p>
            <a:pPr eaLnBrk="1" hangingPunct="1">
              <a:lnSpc>
                <a:spcPct val="90000"/>
              </a:lnSpc>
              <a:buFont typeface="Wingdings" pitchFamily="2" charset="2"/>
              <a:buNone/>
              <a:defRPr/>
            </a:pPr>
            <a:r>
              <a:rPr lang="en-US" sz="2800" dirty="0" smtClean="0"/>
              <a:t>Starting in about 1950, geographic research experienced a shift in methodology. Geographers began adopting more scientific approach that relied on quantitative techniques.</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 The </a:t>
            </a:r>
            <a:r>
              <a:rPr lang="en-US" sz="2800" b="1" dirty="0" smtClean="0"/>
              <a:t>quantitative revolution</a:t>
            </a:r>
            <a:r>
              <a:rPr lang="en-US" sz="2800" dirty="0" smtClean="0"/>
              <a:t> was also associated with a change in the way in which geographers studied the Earth and its phenomena.</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Researchers started investigating process rather than description of an event. Now a days the quantitative approach is becoming even more prevalent due to advances in computer and software technologies.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idx="1"/>
          </p:nvPr>
        </p:nvSpPr>
        <p:spPr>
          <a:xfrm>
            <a:off x="0" y="990600"/>
            <a:ext cx="9144000" cy="5867400"/>
          </a:xfrm>
        </p:spPr>
        <p:txBody>
          <a:bodyPr/>
          <a:lstStyle/>
          <a:p>
            <a:pPr eaLnBrk="1" hangingPunct="1">
              <a:lnSpc>
                <a:spcPct val="80000"/>
              </a:lnSpc>
              <a:buFont typeface="Wingdings" pitchFamily="2" charset="2"/>
              <a:buNone/>
              <a:defRPr/>
            </a:pPr>
            <a:r>
              <a:rPr lang="en-US" sz="2600" dirty="0" smtClean="0"/>
              <a:t>In 1964, William </a:t>
            </a:r>
            <a:r>
              <a:rPr lang="en-US" sz="2600" b="1" dirty="0" smtClean="0"/>
              <a:t>Pattison</a:t>
            </a:r>
            <a:r>
              <a:rPr lang="en-US" sz="2600" dirty="0" smtClean="0"/>
              <a:t> published an article in the </a:t>
            </a:r>
            <a:r>
              <a:rPr lang="en-US" sz="2600" b="1" i="1" dirty="0" smtClean="0"/>
              <a:t>Journal of Geography</a:t>
            </a:r>
            <a:r>
              <a:rPr lang="en-US" sz="2600" dirty="0" smtClean="0"/>
              <a:t> (1964, 63: 211-216) that suggested that modern Geography composed of the following</a:t>
            </a:r>
            <a:r>
              <a:rPr lang="en-US" sz="2600" dirty="0" smtClean="0">
                <a:solidFill>
                  <a:srgbClr val="FFFF00"/>
                </a:solidFill>
              </a:rPr>
              <a:t> </a:t>
            </a:r>
            <a:r>
              <a:rPr lang="en-US" sz="2600" b="1" dirty="0" smtClean="0">
                <a:solidFill>
                  <a:srgbClr val="FFFF00"/>
                </a:solidFill>
              </a:rPr>
              <a:t>four academic traditions</a:t>
            </a:r>
            <a:r>
              <a:rPr lang="en-US" sz="2600" dirty="0" smtClean="0"/>
              <a:t>: </a:t>
            </a:r>
          </a:p>
          <a:p>
            <a:pPr eaLnBrk="1" hangingPunct="1">
              <a:lnSpc>
                <a:spcPct val="80000"/>
              </a:lnSpc>
              <a:buFont typeface="Wingdings" pitchFamily="2" charset="2"/>
              <a:buNone/>
              <a:defRPr/>
            </a:pPr>
            <a:endParaRPr lang="en-US" sz="1600" b="1" dirty="0" smtClean="0"/>
          </a:p>
          <a:p>
            <a:pPr eaLnBrk="1" hangingPunct="1">
              <a:lnSpc>
                <a:spcPct val="80000"/>
              </a:lnSpc>
              <a:defRPr/>
            </a:pPr>
            <a:r>
              <a:rPr lang="en-US" sz="2600" b="1" dirty="0" smtClean="0"/>
              <a:t>Spatial Tradition</a:t>
            </a:r>
            <a:r>
              <a:rPr lang="en-US" sz="2600" dirty="0" smtClean="0"/>
              <a:t> - the investigation of the phenomena of geography from a strictly spatial perspective. (location)</a:t>
            </a:r>
          </a:p>
          <a:p>
            <a:pPr eaLnBrk="1" hangingPunct="1">
              <a:lnSpc>
                <a:spcPct val="80000"/>
              </a:lnSpc>
              <a:defRPr/>
            </a:pPr>
            <a:endParaRPr lang="en-US" sz="1600" b="1" dirty="0" smtClean="0"/>
          </a:p>
          <a:p>
            <a:pPr eaLnBrk="1" hangingPunct="1">
              <a:lnSpc>
                <a:spcPct val="80000"/>
              </a:lnSpc>
              <a:defRPr/>
            </a:pPr>
            <a:r>
              <a:rPr lang="en-US" sz="2600" b="1" dirty="0" smtClean="0"/>
              <a:t>Area Studies Tradition</a:t>
            </a:r>
            <a:r>
              <a:rPr lang="en-US" sz="2600" dirty="0" smtClean="0"/>
              <a:t> - the geographical study of an area on the Earth at either the local, regional, or global scale. </a:t>
            </a:r>
          </a:p>
          <a:p>
            <a:pPr eaLnBrk="1" hangingPunct="1">
              <a:lnSpc>
                <a:spcPct val="80000"/>
              </a:lnSpc>
              <a:defRPr/>
            </a:pPr>
            <a:endParaRPr lang="en-US" sz="2600" b="1" dirty="0" smtClean="0"/>
          </a:p>
          <a:p>
            <a:pPr eaLnBrk="1" hangingPunct="1">
              <a:lnSpc>
                <a:spcPct val="80000"/>
              </a:lnSpc>
              <a:defRPr/>
            </a:pPr>
            <a:r>
              <a:rPr lang="en-US" sz="2600" b="1" dirty="0" smtClean="0"/>
              <a:t>Human-Land Tradition</a:t>
            </a:r>
            <a:r>
              <a:rPr lang="en-US" sz="2600" dirty="0" smtClean="0"/>
              <a:t> - the geographical study of human interactions with the environment. </a:t>
            </a:r>
          </a:p>
          <a:p>
            <a:pPr eaLnBrk="1" hangingPunct="1">
              <a:lnSpc>
                <a:spcPct val="80000"/>
              </a:lnSpc>
              <a:defRPr/>
            </a:pPr>
            <a:endParaRPr lang="en-US" sz="2600" b="1" dirty="0" smtClean="0"/>
          </a:p>
          <a:p>
            <a:pPr eaLnBrk="1" hangingPunct="1">
              <a:lnSpc>
                <a:spcPct val="80000"/>
              </a:lnSpc>
              <a:defRPr/>
            </a:pPr>
            <a:r>
              <a:rPr lang="en-US" sz="2600" b="1" dirty="0" smtClean="0"/>
              <a:t>Earth Science Tradition</a:t>
            </a:r>
            <a:r>
              <a:rPr lang="en-US" sz="2600" dirty="0" smtClean="0"/>
              <a:t> - the study of natural phenomena from a spatial perspective.  (Nature)</a:t>
            </a:r>
          </a:p>
        </p:txBody>
      </p:sp>
      <p:sp>
        <p:nvSpPr>
          <p:cNvPr id="124932" name="Rectangle 4"/>
          <p:cNvSpPr>
            <a:spLocks noChangeArrowheads="1"/>
          </p:cNvSpPr>
          <p:nvPr/>
        </p:nvSpPr>
        <p:spPr bwMode="auto">
          <a:xfrm>
            <a:off x="1676400" y="203200"/>
            <a:ext cx="6886575" cy="579438"/>
          </a:xfrm>
          <a:prstGeom prst="rect">
            <a:avLst/>
          </a:prstGeom>
          <a:noFill/>
          <a:ln>
            <a:noFill/>
          </a:ln>
          <a:effectLst/>
          <a:extLst/>
        </p:spPr>
        <p:txBody>
          <a:bodyPr wrap="none">
            <a:spAutoFit/>
          </a:bodyPr>
          <a:lstStyle/>
          <a:p>
            <a:pPr>
              <a:defRPr/>
            </a:pPr>
            <a:r>
              <a:rPr lang="en-US" sz="3200" b="1">
                <a:solidFill>
                  <a:srgbClr val="FF9900"/>
                </a:solidFill>
                <a:effectLst>
                  <a:outerShdw blurRad="38100" dist="38100" dir="2700000" algn="tl">
                    <a:srgbClr val="000000"/>
                  </a:outerShdw>
                </a:effectLst>
              </a:rPr>
              <a:t>History of Geography………..cont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r>
              <a:rPr lang="en-US" dirty="0" smtClean="0"/>
              <a:t>Most individuals </a:t>
            </a:r>
            <a:r>
              <a:rPr lang="en-US" dirty="0" smtClean="0">
                <a:solidFill>
                  <a:srgbClr val="7030A0"/>
                </a:solidFill>
              </a:rPr>
              <a:t>define geography </a:t>
            </a:r>
            <a:r>
              <a:rPr lang="en-US" dirty="0" smtClean="0"/>
              <a:t>as a field of study that </a:t>
            </a:r>
            <a:r>
              <a:rPr lang="en-US" dirty="0" smtClean="0">
                <a:solidFill>
                  <a:srgbClr val="7030A0"/>
                </a:solidFill>
              </a:rPr>
              <a:t>deals with maps</a:t>
            </a:r>
            <a:r>
              <a:rPr lang="en-US" dirty="0" smtClean="0"/>
              <a:t>. This definition is only partially correct. A better definition of geography may be the study of natural and human constructed phenomena relative to a </a:t>
            </a:r>
            <a:r>
              <a:rPr lang="en-US" dirty="0" smtClean="0">
                <a:solidFill>
                  <a:srgbClr val="7030A0"/>
                </a:solidFill>
              </a:rPr>
              <a:t>spatial dimension</a:t>
            </a:r>
            <a:r>
              <a:rPr lang="en-US" dirty="0" smtClean="0"/>
              <a:t>. </a:t>
            </a:r>
          </a:p>
          <a:p>
            <a:pPr>
              <a:defRPr/>
            </a:pPr>
            <a:endParaRPr lang="en-US" sz="1200" dirty="0" smtClean="0"/>
          </a:p>
          <a:p>
            <a:pPr>
              <a:defRPr/>
            </a:pPr>
            <a:r>
              <a:rPr lang="en-US" dirty="0" smtClean="0"/>
              <a:t>The discipline of geography has a </a:t>
            </a:r>
            <a:r>
              <a:rPr lang="en-US" b="1" dirty="0" smtClean="0"/>
              <a:t>history that stretches over many centuries</a:t>
            </a:r>
            <a:r>
              <a:rPr lang="en-US" dirty="0" smtClean="0"/>
              <a:t>. Over this time period, the study of geography has evolved and developed into an important form of human research. </a:t>
            </a:r>
          </a:p>
          <a:p>
            <a:endParaRPr lang="en-US" dirty="0"/>
          </a:p>
        </p:txBody>
      </p:sp>
      <p:sp>
        <p:nvSpPr>
          <p:cNvPr id="4" name="Rectangle 8"/>
          <p:cNvSpPr>
            <a:spLocks noGrp="1" noChangeArrowheads="1"/>
          </p:cNvSpPr>
          <p:nvPr>
            <p:ph type="title"/>
          </p:nvPr>
        </p:nvSpPr>
        <p:spPr/>
        <p:txBody>
          <a:bodyPr/>
          <a:lstStyle/>
          <a:p>
            <a:pPr eaLnBrk="1" hangingPunct="1">
              <a:defRPr/>
            </a:pPr>
            <a:r>
              <a:rPr lang="en-US" sz="3200" b="1" dirty="0" smtClean="0">
                <a:solidFill>
                  <a:srgbClr val="FF9900"/>
                </a:solidFill>
              </a:rPr>
              <a:t>Definition of Geography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3"/>
          <p:cNvSpPr>
            <a:spLocks noGrp="1" noChangeArrowheads="1"/>
          </p:cNvSpPr>
          <p:nvPr>
            <p:ph idx="1"/>
          </p:nvPr>
        </p:nvSpPr>
        <p:spPr>
          <a:xfrm>
            <a:off x="0" y="1219200"/>
            <a:ext cx="9144000" cy="5638800"/>
          </a:xfrm>
        </p:spPr>
        <p:txBody>
          <a:bodyPr/>
          <a:lstStyle/>
          <a:p>
            <a:pPr eaLnBrk="1" hangingPunct="1">
              <a:lnSpc>
                <a:spcPct val="90000"/>
              </a:lnSpc>
              <a:buFont typeface="Wingdings" pitchFamily="2" charset="2"/>
              <a:buNone/>
              <a:defRPr/>
            </a:pPr>
            <a:r>
              <a:rPr lang="en-US" sz="2800" dirty="0" smtClean="0"/>
              <a:t>Though the academic traditions </a:t>
            </a:r>
            <a:r>
              <a:rPr lang="en-US" sz="2800" b="1" dirty="0" smtClean="0"/>
              <a:t>described by Pattison </a:t>
            </a:r>
            <a:r>
              <a:rPr lang="en-US" sz="2800" dirty="0" smtClean="0"/>
              <a:t>are still dominant fields of geographical investigation, the frequency and magnitude of human induced environmental problems has been on a steady increasing scale.</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 These increases are the result of a growing human population and the consequent increase in the consumption of natural resources. </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An increasing number of researchers in geography are studying how anthropogenic activities modify the environment.</a:t>
            </a:r>
          </a:p>
        </p:txBody>
      </p:sp>
      <p:sp>
        <p:nvSpPr>
          <p:cNvPr id="125956" name="Rectangle 4"/>
          <p:cNvSpPr>
            <a:spLocks noChangeArrowheads="1"/>
          </p:cNvSpPr>
          <p:nvPr/>
        </p:nvSpPr>
        <p:spPr bwMode="auto">
          <a:xfrm>
            <a:off x="838200" y="203200"/>
            <a:ext cx="6886575" cy="579438"/>
          </a:xfrm>
          <a:prstGeom prst="rect">
            <a:avLst/>
          </a:prstGeom>
          <a:noFill/>
          <a:ln>
            <a:noFill/>
          </a:ln>
          <a:effectLst/>
          <a:extLst/>
        </p:spPr>
        <p:txBody>
          <a:bodyPr wrap="none">
            <a:spAutoFit/>
          </a:bodyPr>
          <a:lstStyle/>
          <a:p>
            <a:pPr>
              <a:defRPr/>
            </a:pPr>
            <a:r>
              <a:rPr lang="en-US" sz="3200" b="1">
                <a:solidFill>
                  <a:srgbClr val="FF9900"/>
                </a:solidFill>
                <a:effectLst>
                  <a:outerShdw blurRad="38100" dist="38100" dir="2700000" algn="tl">
                    <a:srgbClr val="000000"/>
                  </a:outerShdw>
                </a:effectLst>
              </a:rPr>
              <a:t>History of Geography………..cont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457200" y="381000"/>
            <a:ext cx="8229600" cy="533400"/>
          </a:xfrm>
        </p:spPr>
        <p:txBody>
          <a:bodyPr/>
          <a:lstStyle/>
          <a:p>
            <a:pPr eaLnBrk="1" hangingPunct="1">
              <a:defRPr/>
            </a:pPr>
            <a:r>
              <a:rPr lang="en-US" sz="3200" b="1" smtClean="0">
                <a:solidFill>
                  <a:srgbClr val="FF9900"/>
                </a:solidFill>
              </a:rPr>
              <a:t>History of Geography………..cont</a:t>
            </a:r>
          </a:p>
        </p:txBody>
      </p:sp>
      <p:sp>
        <p:nvSpPr>
          <p:cNvPr id="188419" name="Rectangle 3"/>
          <p:cNvSpPr>
            <a:spLocks noGrp="1" noChangeArrowheads="1"/>
          </p:cNvSpPr>
          <p:nvPr>
            <p:ph idx="1"/>
          </p:nvPr>
        </p:nvSpPr>
        <p:spPr>
          <a:xfrm>
            <a:off x="0" y="990600"/>
            <a:ext cx="9144000" cy="5867400"/>
          </a:xfrm>
        </p:spPr>
        <p:txBody>
          <a:bodyPr/>
          <a:lstStyle/>
          <a:p>
            <a:pPr eaLnBrk="1" hangingPunct="1">
              <a:lnSpc>
                <a:spcPct val="80000"/>
              </a:lnSpc>
              <a:buFont typeface="Wingdings" pitchFamily="2" charset="2"/>
              <a:buNone/>
              <a:defRPr/>
            </a:pPr>
            <a:r>
              <a:rPr lang="en-US" sz="2600" dirty="0" smtClean="0"/>
              <a:t>Similarly, a significant number of projects also develop strategies to reduce the negative impact of anthropogenic activities on nature. Some of the dominant themes in these studies inc</a:t>
            </a:r>
            <a:r>
              <a:rPr lang="en-US" sz="2800" dirty="0" smtClean="0"/>
              <a:t>l</a:t>
            </a:r>
            <a:r>
              <a:rPr lang="en-US" sz="2600" dirty="0" smtClean="0"/>
              <a:t>ude: </a:t>
            </a:r>
          </a:p>
          <a:p>
            <a:pPr eaLnBrk="1" hangingPunct="1">
              <a:lnSpc>
                <a:spcPct val="80000"/>
              </a:lnSpc>
              <a:buFont typeface="Wingdings" pitchFamily="2" charset="2"/>
              <a:buNone/>
              <a:defRPr/>
            </a:pPr>
            <a:endParaRPr lang="en-US" sz="2600" dirty="0" smtClean="0"/>
          </a:p>
          <a:p>
            <a:pPr eaLnBrk="1" hangingPunct="1">
              <a:lnSpc>
                <a:spcPct val="80000"/>
              </a:lnSpc>
              <a:buFont typeface="Wingdings" pitchFamily="2" charset="2"/>
              <a:buNone/>
              <a:defRPr/>
            </a:pPr>
            <a:r>
              <a:rPr lang="en-US" sz="2600" dirty="0" smtClean="0"/>
              <a:t>		Environmental degradation of the </a:t>
            </a:r>
            <a:r>
              <a:rPr lang="en-US" sz="2600" b="1" dirty="0" smtClean="0"/>
              <a:t>hydrosphere</a:t>
            </a:r>
            <a:r>
              <a:rPr lang="en-US" sz="2600" dirty="0" smtClean="0"/>
              <a:t>, </a:t>
            </a:r>
            <a:r>
              <a:rPr lang="en-US" sz="2600" b="1" dirty="0" smtClean="0"/>
              <a:t>atmosphere</a:t>
            </a:r>
            <a:r>
              <a:rPr lang="en-US" sz="2600" dirty="0" smtClean="0"/>
              <a:t>, </a:t>
            </a:r>
            <a:r>
              <a:rPr lang="en-US" sz="2600" b="1" dirty="0" smtClean="0"/>
              <a:t>lithosphere</a:t>
            </a:r>
            <a:r>
              <a:rPr lang="en-US" sz="2600" dirty="0" smtClean="0"/>
              <a:t>, and </a:t>
            </a:r>
            <a:r>
              <a:rPr lang="en-US" sz="2600" b="1" dirty="0" smtClean="0"/>
              <a:t>biosphere</a:t>
            </a:r>
            <a:r>
              <a:rPr lang="en-US" sz="2600" dirty="0" smtClean="0"/>
              <a:t>;</a:t>
            </a:r>
          </a:p>
          <a:p>
            <a:pPr eaLnBrk="1" hangingPunct="1">
              <a:lnSpc>
                <a:spcPct val="80000"/>
              </a:lnSpc>
              <a:buFont typeface="Wingdings" pitchFamily="2" charset="2"/>
              <a:buNone/>
              <a:defRPr/>
            </a:pPr>
            <a:endParaRPr lang="en-US" sz="1600" dirty="0" smtClean="0"/>
          </a:p>
          <a:p>
            <a:pPr eaLnBrk="1" hangingPunct="1">
              <a:lnSpc>
                <a:spcPct val="80000"/>
              </a:lnSpc>
              <a:buFont typeface="Wingdings" pitchFamily="2" charset="2"/>
              <a:buNone/>
              <a:defRPr/>
            </a:pPr>
            <a:r>
              <a:rPr lang="en-US" sz="2600" dirty="0" smtClean="0"/>
              <a:t>		resource use issues;</a:t>
            </a:r>
          </a:p>
          <a:p>
            <a:pPr eaLnBrk="1" hangingPunct="1">
              <a:lnSpc>
                <a:spcPct val="80000"/>
              </a:lnSpc>
              <a:buFont typeface="Wingdings" pitchFamily="2" charset="2"/>
              <a:buNone/>
              <a:defRPr/>
            </a:pPr>
            <a:endParaRPr lang="en-US" sz="2600" dirty="0" smtClean="0"/>
          </a:p>
          <a:p>
            <a:pPr eaLnBrk="1" hangingPunct="1">
              <a:lnSpc>
                <a:spcPct val="80000"/>
              </a:lnSpc>
              <a:buFont typeface="Wingdings" pitchFamily="2" charset="2"/>
              <a:buNone/>
              <a:defRPr/>
            </a:pPr>
            <a:r>
              <a:rPr lang="en-US" sz="2600" dirty="0" smtClean="0"/>
              <a:t>		natural hazards;</a:t>
            </a:r>
          </a:p>
          <a:p>
            <a:pPr eaLnBrk="1" hangingPunct="1">
              <a:lnSpc>
                <a:spcPct val="80000"/>
              </a:lnSpc>
              <a:buFont typeface="Wingdings" pitchFamily="2" charset="2"/>
              <a:buNone/>
              <a:defRPr/>
            </a:pPr>
            <a:endParaRPr lang="en-US" sz="2600" dirty="0" smtClean="0"/>
          </a:p>
          <a:p>
            <a:pPr eaLnBrk="1" hangingPunct="1">
              <a:lnSpc>
                <a:spcPct val="80000"/>
              </a:lnSpc>
              <a:buFont typeface="Wingdings" pitchFamily="2" charset="2"/>
              <a:buNone/>
              <a:defRPr/>
            </a:pPr>
            <a:r>
              <a:rPr lang="en-US" sz="2600" dirty="0" smtClean="0"/>
              <a:t>		environmental impact assessment; and </a:t>
            </a:r>
          </a:p>
          <a:p>
            <a:pPr eaLnBrk="1" hangingPunct="1">
              <a:lnSpc>
                <a:spcPct val="80000"/>
              </a:lnSpc>
              <a:buFont typeface="Wingdings" pitchFamily="2" charset="2"/>
              <a:buNone/>
              <a:defRPr/>
            </a:pPr>
            <a:endParaRPr lang="en-US" sz="2600" dirty="0" smtClean="0"/>
          </a:p>
          <a:p>
            <a:pPr eaLnBrk="1" hangingPunct="1">
              <a:lnSpc>
                <a:spcPct val="80000"/>
              </a:lnSpc>
              <a:buFont typeface="Wingdings" pitchFamily="2" charset="2"/>
              <a:buNone/>
              <a:defRPr/>
            </a:pPr>
            <a:r>
              <a:rPr lang="en-US" sz="2600" dirty="0" smtClean="0"/>
              <a:t>		the effect of urbanization and land-use change on natural environments.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a:xfrm>
            <a:off x="0" y="914400"/>
            <a:ext cx="9144000" cy="5943600"/>
          </a:xfrm>
        </p:spPr>
        <p:txBody>
          <a:bodyPr>
            <a:normAutofit lnSpcReduction="10000"/>
          </a:bodyPr>
          <a:lstStyle/>
          <a:p>
            <a:pPr eaLnBrk="1" hangingPunct="1">
              <a:buFont typeface="Wingdings" pitchFamily="2" charset="2"/>
              <a:buNone/>
              <a:defRPr/>
            </a:pPr>
            <a:r>
              <a:rPr lang="en-US" sz="2800" dirty="0" smtClean="0"/>
              <a:t>Considering all the above statements, the definition of geography can be suggested that: </a:t>
            </a:r>
          </a:p>
          <a:p>
            <a:pPr eaLnBrk="1" hangingPunct="1">
              <a:buFont typeface="Wingdings" pitchFamily="2" charset="2"/>
              <a:buNone/>
              <a:defRPr/>
            </a:pPr>
            <a:endParaRPr lang="en-US" sz="1050" dirty="0" smtClean="0"/>
          </a:p>
          <a:p>
            <a:pPr eaLnBrk="1" hangingPunct="1">
              <a:buFont typeface="Wingdings" pitchFamily="2" charset="2"/>
              <a:buNone/>
              <a:defRPr/>
            </a:pPr>
            <a:r>
              <a:rPr lang="en-US" sz="2800" b="1" dirty="0" smtClean="0"/>
              <a:t>Geography</a:t>
            </a:r>
            <a:r>
              <a:rPr lang="en-US" sz="2800" dirty="0" smtClean="0"/>
              <a:t>, in its simplest form, is the field of knowledge that is concerned with how phenomena are spatially organized. </a:t>
            </a:r>
          </a:p>
          <a:p>
            <a:pPr eaLnBrk="1" hangingPunct="1">
              <a:buFont typeface="Wingdings" pitchFamily="2" charset="2"/>
              <a:buNone/>
              <a:defRPr/>
            </a:pPr>
            <a:endParaRPr lang="en-US" sz="1050" dirty="0" smtClean="0"/>
          </a:p>
          <a:p>
            <a:pPr eaLnBrk="1" hangingPunct="1">
              <a:buFont typeface="Wingdings" pitchFamily="2" charset="2"/>
              <a:buNone/>
              <a:defRPr/>
            </a:pPr>
            <a:r>
              <a:rPr lang="en-US" sz="2800" dirty="0" smtClean="0"/>
              <a:t>As a subject, geography is concerned with 'where' and 'why' the objects and events are located in space and moreover, with the patterns of phenomena and the processes that created them.</a:t>
            </a:r>
          </a:p>
          <a:p>
            <a:pPr eaLnBrk="1" hangingPunct="1">
              <a:buFont typeface="Wingdings" pitchFamily="2" charset="2"/>
              <a:buNone/>
              <a:defRPr/>
            </a:pPr>
            <a:endParaRPr lang="en-US" sz="900" dirty="0" smtClean="0"/>
          </a:p>
          <a:p>
            <a:pPr eaLnBrk="1" hangingPunct="1">
              <a:buFont typeface="Wingdings" pitchFamily="2" charset="2"/>
              <a:buNone/>
              <a:defRPr/>
            </a:pPr>
            <a:r>
              <a:rPr lang="en-US" sz="2800" dirty="0" smtClean="0"/>
              <a:t>Geography covers a very </a:t>
            </a:r>
            <a:r>
              <a:rPr lang="en-US" sz="2800" b="1" dirty="0" smtClean="0"/>
              <a:t>diverse group of disciplines </a:t>
            </a:r>
            <a:r>
              <a:rPr lang="en-US" sz="2800" dirty="0" smtClean="0"/>
              <a:t>and their branches in both social as well as physical sciences.</a:t>
            </a:r>
          </a:p>
          <a:p>
            <a:pPr eaLnBrk="1" hangingPunct="1">
              <a:buFont typeface="Wingdings" pitchFamily="2" charset="2"/>
              <a:buNone/>
              <a:defRPr/>
            </a:pPr>
            <a:endParaRPr lang="en-US" sz="2800" dirty="0" smtClean="0"/>
          </a:p>
          <a:p>
            <a:pPr eaLnBrk="1" hangingPunct="1">
              <a:buFont typeface="Wingdings" pitchFamily="2" charset="2"/>
              <a:buNone/>
              <a:defRPr/>
            </a:pPr>
            <a:endParaRPr lang="en-US" sz="2800" dirty="0" smtClean="0"/>
          </a:p>
          <a:p>
            <a:pPr eaLnBrk="1" hangingPunct="1">
              <a:buFont typeface="Wingdings" pitchFamily="2" charset="2"/>
              <a:buNone/>
              <a:defRPr/>
            </a:pPr>
            <a:endParaRPr lang="en-US" sz="2800" dirty="0" smtClean="0"/>
          </a:p>
        </p:txBody>
      </p:sp>
      <p:sp>
        <p:nvSpPr>
          <p:cNvPr id="23555" name="Text Box 4"/>
          <p:cNvSpPr txBox="1">
            <a:spLocks noChangeArrowheads="1"/>
          </p:cNvSpPr>
          <p:nvPr/>
        </p:nvSpPr>
        <p:spPr bwMode="auto">
          <a:xfrm>
            <a:off x="1143000" y="0"/>
            <a:ext cx="7010400" cy="708025"/>
          </a:xfrm>
          <a:prstGeom prst="rect">
            <a:avLst/>
          </a:prstGeom>
          <a:noFill/>
          <a:ln w="9525">
            <a:noFill/>
            <a:miter lim="800000"/>
            <a:headEnd/>
            <a:tailEnd/>
          </a:ln>
        </p:spPr>
        <p:txBody>
          <a:bodyPr>
            <a:spAutoFit/>
          </a:bodyPr>
          <a:lstStyle/>
          <a:p>
            <a:pPr algn="ctr">
              <a:spcBef>
                <a:spcPct val="50000"/>
              </a:spcBef>
            </a:pPr>
            <a:r>
              <a:rPr lang="en-US" sz="4000" b="1">
                <a:solidFill>
                  <a:srgbClr val="FF9900"/>
                </a:solidFill>
              </a:rPr>
              <a:t>Definition of Geography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lstStyle/>
          <a:p>
            <a:pPr>
              <a:defRPr/>
            </a:pPr>
            <a:r>
              <a:rPr lang="en-US" sz="3600" b="1" smtClean="0"/>
              <a:t>Key </a:t>
            </a:r>
            <a:r>
              <a:rPr lang="en-US" sz="3600" b="1" dirty="0" smtClean="0"/>
              <a:t>Concepts of Geography</a:t>
            </a:r>
            <a:endParaRPr lang="en-US" sz="3600" dirty="0"/>
          </a:p>
        </p:txBody>
      </p:sp>
      <p:sp>
        <p:nvSpPr>
          <p:cNvPr id="3" name="Content Placeholder 2"/>
          <p:cNvSpPr>
            <a:spLocks noGrp="1"/>
          </p:cNvSpPr>
          <p:nvPr>
            <p:ph idx="1"/>
          </p:nvPr>
        </p:nvSpPr>
        <p:spPr>
          <a:xfrm>
            <a:off x="0" y="1524000"/>
            <a:ext cx="9144000" cy="5334000"/>
          </a:xfrm>
        </p:spPr>
        <p:txBody>
          <a:bodyPr/>
          <a:lstStyle/>
          <a:p>
            <a:pPr>
              <a:defRPr/>
            </a:pPr>
            <a:r>
              <a:rPr lang="en-US" sz="2800" dirty="0" smtClean="0"/>
              <a:t>Understanding the relationship between objects that share proximity and adjacency is fundamental to geography.  Like the laws of gravity, geography has a set of laws which are yet to be disproven.  </a:t>
            </a:r>
          </a:p>
          <a:p>
            <a:pPr>
              <a:defRPr/>
            </a:pPr>
            <a:endParaRPr lang="en-US" sz="1050" dirty="0" smtClean="0"/>
          </a:p>
          <a:p>
            <a:pPr>
              <a:defRPr/>
            </a:pPr>
            <a:r>
              <a:rPr lang="en-US" sz="2800" dirty="0" smtClean="0"/>
              <a:t>The most famous of these laws was conceived by Waldo </a:t>
            </a:r>
            <a:r>
              <a:rPr lang="en-US" sz="2800" dirty="0" err="1" smtClean="0"/>
              <a:t>Tobler</a:t>
            </a:r>
            <a:r>
              <a:rPr lang="en-US" sz="2800" dirty="0" smtClean="0"/>
              <a:t> in 1970.  </a:t>
            </a:r>
            <a:r>
              <a:rPr lang="en-US" sz="2800" dirty="0" err="1" smtClean="0"/>
              <a:t>Tobler's</a:t>
            </a:r>
            <a:r>
              <a:rPr lang="en-US" sz="2800" dirty="0" smtClean="0"/>
              <a:t> first law stated "Everything is related to everything else, but near things are more related than distant things.“ (</a:t>
            </a:r>
            <a:r>
              <a:rPr lang="en-US" sz="2800" dirty="0" err="1" smtClean="0"/>
              <a:t>Theobald</a:t>
            </a:r>
            <a:r>
              <a:rPr lang="en-US" sz="2800" dirty="0" smtClean="0"/>
              <a:t>, 2005).</a:t>
            </a:r>
          </a:p>
          <a:p>
            <a:pPr>
              <a:defRPr/>
            </a:pPr>
            <a:endParaRPr lang="en-US" sz="900" dirty="0" smtClean="0"/>
          </a:p>
          <a:p>
            <a:pPr>
              <a:defRPr/>
            </a:pPr>
            <a:r>
              <a:rPr lang="en-US" sz="2800" dirty="0" smtClean="0"/>
              <a:t> Additionally, the study of Geography has a set of key concepts.</a:t>
            </a:r>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fontScale="90000"/>
          </a:bodyPr>
          <a:lstStyle/>
          <a:p>
            <a:pPr>
              <a:defRPr/>
            </a:pPr>
            <a:r>
              <a:rPr lang="en-US" b="1" dirty="0" smtClean="0">
                <a:solidFill>
                  <a:srgbClr val="FF0000"/>
                </a:solidFill>
              </a:rPr>
              <a:t>8 Key Concepts</a:t>
            </a:r>
            <a:endParaRPr lang="en-US" b="1" dirty="0">
              <a:solidFill>
                <a:srgbClr val="FF0000"/>
              </a:solidFill>
            </a:endParaRPr>
          </a:p>
        </p:txBody>
      </p:sp>
      <p:sp>
        <p:nvSpPr>
          <p:cNvPr id="3" name="Content Placeholder 2"/>
          <p:cNvSpPr>
            <a:spLocks noGrp="1"/>
          </p:cNvSpPr>
          <p:nvPr>
            <p:ph idx="1"/>
          </p:nvPr>
        </p:nvSpPr>
        <p:spPr>
          <a:xfrm>
            <a:off x="0" y="1143000"/>
            <a:ext cx="9144000" cy="5715000"/>
          </a:xfrm>
        </p:spPr>
        <p:txBody>
          <a:bodyPr/>
          <a:lstStyle/>
          <a:p>
            <a:pPr>
              <a:buFont typeface="Wingdings" pitchFamily="2" charset="2"/>
              <a:buNone/>
              <a:defRPr/>
            </a:pPr>
            <a:r>
              <a:rPr lang="en-US" b="1" dirty="0" smtClean="0"/>
              <a:t>The 8 key concepts are:</a:t>
            </a:r>
          </a:p>
          <a:p>
            <a:pPr>
              <a:buFont typeface="Wingdings" pitchFamily="2" charset="2"/>
              <a:buNone/>
              <a:defRPr/>
            </a:pPr>
            <a:endParaRPr lang="en-US" sz="900" b="1" dirty="0" smtClean="0"/>
          </a:p>
          <a:p>
            <a:pPr>
              <a:defRPr/>
            </a:pPr>
            <a:r>
              <a:rPr lang="en-US" sz="2800" b="1" dirty="0" smtClean="0"/>
              <a:t>direction</a:t>
            </a:r>
            <a:r>
              <a:rPr lang="en-US" sz="2800" dirty="0" smtClean="0"/>
              <a:t>,</a:t>
            </a:r>
            <a:r>
              <a:rPr lang="en-US" sz="2800" b="1" dirty="0" smtClean="0"/>
              <a:t> distance</a:t>
            </a:r>
            <a:r>
              <a:rPr lang="en-US" sz="2800" dirty="0" smtClean="0"/>
              <a:t>,</a:t>
            </a:r>
            <a:r>
              <a:rPr lang="en-US" sz="2800" b="1" dirty="0" smtClean="0"/>
              <a:t> scale</a:t>
            </a:r>
            <a:r>
              <a:rPr lang="en-US" sz="2800" dirty="0" smtClean="0"/>
              <a:t>,</a:t>
            </a:r>
            <a:r>
              <a:rPr lang="en-US" sz="2800" b="1" dirty="0" smtClean="0"/>
              <a:t> location</a:t>
            </a:r>
            <a:r>
              <a:rPr lang="en-US" sz="2800" dirty="0" smtClean="0"/>
              <a:t>,</a:t>
            </a:r>
            <a:r>
              <a:rPr lang="en-US" sz="2800" b="1" dirty="0" smtClean="0"/>
              <a:t> distribution</a:t>
            </a:r>
            <a:r>
              <a:rPr lang="en-US" sz="2800" dirty="0" smtClean="0"/>
              <a:t>,</a:t>
            </a:r>
            <a:r>
              <a:rPr lang="en-US" sz="2800" b="1" dirty="0" smtClean="0"/>
              <a:t> localization</a:t>
            </a:r>
            <a:r>
              <a:rPr lang="en-US" sz="2800" dirty="0" smtClean="0"/>
              <a:t>,</a:t>
            </a:r>
            <a:r>
              <a:rPr lang="en-US" sz="2800" b="1" dirty="0" smtClean="0"/>
              <a:t> spatial interaction  </a:t>
            </a:r>
            <a:r>
              <a:rPr lang="en-US" sz="2800" dirty="0" smtClean="0"/>
              <a:t>and</a:t>
            </a:r>
            <a:r>
              <a:rPr lang="en-US" sz="2800" b="1" dirty="0" smtClean="0"/>
              <a:t> region</a:t>
            </a:r>
            <a:r>
              <a:rPr lang="en-US" sz="2800" dirty="0" smtClean="0"/>
              <a:t> </a:t>
            </a:r>
          </a:p>
          <a:p>
            <a:pPr>
              <a:buFont typeface="Wingdings" pitchFamily="2" charset="2"/>
              <a:buNone/>
              <a:defRPr/>
            </a:pPr>
            <a:endParaRPr lang="en-US" sz="2800" dirty="0" smtClean="0"/>
          </a:p>
          <a:p>
            <a:pPr marL="514350" indent="-514350">
              <a:buFont typeface="Wingdings" pitchFamily="2" charset="2"/>
              <a:buAutoNum type="arabicParenR"/>
              <a:defRPr/>
            </a:pPr>
            <a:r>
              <a:rPr lang="en-US" sz="2800" b="1" dirty="0" smtClean="0"/>
              <a:t>Direction- </a:t>
            </a:r>
            <a:r>
              <a:rPr lang="en-US" sz="2800" dirty="0" smtClean="0"/>
              <a:t>is a geometric property used to describe relative location.</a:t>
            </a:r>
            <a:r>
              <a:rPr lang="en-US" sz="2800" b="1" dirty="0" smtClean="0"/>
              <a:t>  </a:t>
            </a:r>
            <a:r>
              <a:rPr lang="en-US" sz="2800" dirty="0" smtClean="0"/>
              <a:t>The true direction is measured by reference to a meridian.  </a:t>
            </a:r>
          </a:p>
          <a:p>
            <a:pPr marL="514350" indent="-514350">
              <a:buFont typeface="Wingdings" pitchFamily="2" charset="2"/>
              <a:buAutoNum type="arabicParenR"/>
              <a:defRPr/>
            </a:pPr>
            <a:endParaRPr lang="en-US" sz="900" dirty="0" smtClean="0"/>
          </a:p>
          <a:p>
            <a:pPr marL="514350" indent="-514350">
              <a:buFont typeface="Wingdings" pitchFamily="2" charset="2"/>
              <a:buNone/>
              <a:defRPr/>
            </a:pPr>
            <a:r>
              <a:rPr lang="en-US" sz="2800" b="1" dirty="0" smtClean="0"/>
              <a:t>  </a:t>
            </a:r>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upload.wikimedia.org/wikipedia/commons/thumb/1/1c/Equator_and_Prime_Meridian.svg/300px-Equator_and_Prime_Meridian.svg.png"/>
          <p:cNvPicPr>
            <a:picLocks noChangeAspect="1" noChangeArrowheads="1"/>
          </p:cNvPicPr>
          <p:nvPr/>
        </p:nvPicPr>
        <p:blipFill>
          <a:blip r:embed="rId2" cstate="print"/>
          <a:srcRect/>
          <a:stretch>
            <a:fillRect/>
          </a:stretch>
        </p:blipFill>
        <p:spPr bwMode="auto">
          <a:xfrm>
            <a:off x="33338" y="-152400"/>
            <a:ext cx="9110662" cy="4616450"/>
          </a:xfrm>
          <a:prstGeom prst="rect">
            <a:avLst/>
          </a:prstGeom>
          <a:noFill/>
          <a:ln w="9525">
            <a:noFill/>
            <a:miter lim="800000"/>
            <a:headEnd/>
            <a:tailEnd/>
          </a:ln>
        </p:spPr>
      </p:pic>
      <p:sp>
        <p:nvSpPr>
          <p:cNvPr id="26627" name="Rectangle 4"/>
          <p:cNvSpPr>
            <a:spLocks noChangeArrowheads="1"/>
          </p:cNvSpPr>
          <p:nvPr/>
        </p:nvSpPr>
        <p:spPr bwMode="auto">
          <a:xfrm>
            <a:off x="0" y="4953000"/>
            <a:ext cx="9144000" cy="523875"/>
          </a:xfrm>
          <a:prstGeom prst="rect">
            <a:avLst/>
          </a:prstGeom>
          <a:noFill/>
          <a:ln w="9525">
            <a:noFill/>
            <a:miter lim="800000"/>
            <a:headEnd/>
            <a:tailEnd/>
          </a:ln>
        </p:spPr>
        <p:txBody>
          <a:bodyPr>
            <a:spAutoFit/>
          </a:bodyPr>
          <a:lstStyle/>
          <a:p>
            <a:pPr algn="ctr"/>
            <a:r>
              <a:rPr lang="en-US" sz="2800"/>
              <a:t>Nations that touch the Equator and the Prime Meridian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txBody>
          <a:bodyPr/>
          <a:lstStyle/>
          <a:p>
            <a:pPr>
              <a:buFont typeface="Wingdings" pitchFamily="2" charset="2"/>
              <a:buNone/>
              <a:defRPr/>
            </a:pPr>
            <a:r>
              <a:rPr lang="en-US" sz="2800" b="1" dirty="0" smtClean="0"/>
              <a:t>2) Distance- D</a:t>
            </a:r>
            <a:r>
              <a:rPr lang="en-US" sz="2800" dirty="0" smtClean="0"/>
              <a:t>istance takes into account the dimension of the surface of a feature to calculate the distance traveled vertically.</a:t>
            </a:r>
          </a:p>
          <a:p>
            <a:pPr>
              <a:buFont typeface="Wingdings" pitchFamily="2" charset="2"/>
              <a:buNone/>
              <a:defRPr/>
            </a:pPr>
            <a:endParaRPr lang="en-US" sz="2800" dirty="0" smtClean="0"/>
          </a:p>
          <a:p>
            <a:pPr>
              <a:buFont typeface="Wingdings" pitchFamily="2" charset="2"/>
              <a:buNone/>
              <a:defRPr/>
            </a:pPr>
            <a:endParaRPr lang="en-US" sz="900" dirty="0" smtClean="0"/>
          </a:p>
          <a:p>
            <a:pPr>
              <a:defRPr/>
            </a:pPr>
            <a:r>
              <a:rPr lang="en-US" sz="2800" b="1" dirty="0" smtClean="0"/>
              <a:t>3) Scale- </a:t>
            </a:r>
            <a:r>
              <a:rPr lang="en-US" sz="2800" dirty="0" smtClean="0"/>
              <a:t>is the size of the area being studied and is related to the level of precision and generalization applied to the area of interest.  Scale on a map may be represented three ways:</a:t>
            </a:r>
          </a:p>
          <a:p>
            <a:pPr>
              <a:defRPr/>
            </a:pPr>
            <a:endParaRPr lang="en-US" sz="900" dirty="0" smtClean="0"/>
          </a:p>
          <a:p>
            <a:pPr>
              <a:buFont typeface="Wingdings" pitchFamily="2" charset="2"/>
              <a:buNone/>
              <a:defRPr/>
            </a:pPr>
            <a:r>
              <a:rPr lang="en-US" sz="2800" dirty="0" smtClean="0"/>
              <a:t>		With a </a:t>
            </a:r>
            <a:r>
              <a:rPr lang="en-US" sz="2800" b="1" dirty="0" smtClean="0"/>
              <a:t>scale bar</a:t>
            </a:r>
            <a:r>
              <a:rPr lang="en-US" sz="2800" dirty="0" smtClean="0"/>
              <a:t>, </a:t>
            </a:r>
            <a:r>
              <a:rPr lang="en-US" sz="2800" b="1" dirty="0" smtClean="0"/>
              <a:t>as words </a:t>
            </a:r>
            <a:r>
              <a:rPr lang="en-US" sz="2800" dirty="0" smtClean="0"/>
              <a:t>" one centimeter to a kilometer“ or as a </a:t>
            </a:r>
            <a:r>
              <a:rPr lang="en-US" sz="2800" b="1" dirty="0" smtClean="0"/>
              <a:t>representative fraction</a:t>
            </a:r>
            <a:r>
              <a:rPr lang="en-US" sz="2800" dirty="0" smtClean="0"/>
              <a:t> (1/10,000).</a:t>
            </a:r>
          </a:p>
          <a:p>
            <a:pPr>
              <a:buFont typeface="Wingdings" pitchFamily="2" charset="2"/>
              <a:buNone/>
              <a:defRPr/>
            </a:pP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9144000" cy="6477000"/>
          </a:xfrm>
        </p:spPr>
        <p:txBody>
          <a:bodyPr/>
          <a:lstStyle/>
          <a:p>
            <a:pPr>
              <a:buFont typeface="Wingdings" pitchFamily="2" charset="2"/>
              <a:buNone/>
              <a:defRPr/>
            </a:pPr>
            <a:r>
              <a:rPr lang="en-US" sz="2800" b="1" dirty="0" smtClean="0"/>
              <a:t>4) Location- </a:t>
            </a:r>
            <a:r>
              <a:rPr lang="en-US" sz="2800" dirty="0" smtClean="0"/>
              <a:t>is</a:t>
            </a:r>
            <a:r>
              <a:rPr lang="en-US" sz="2800" b="1" dirty="0" smtClean="0"/>
              <a:t> </a:t>
            </a:r>
            <a:r>
              <a:rPr lang="en-US" sz="2800" dirty="0" smtClean="0"/>
              <a:t>either relative or absolute.  Absolute location is restricted to a reference system similar to Euclidian distance or GPS location. </a:t>
            </a:r>
          </a:p>
          <a:p>
            <a:pPr>
              <a:buFont typeface="Wingdings" pitchFamily="2" charset="2"/>
              <a:buNone/>
              <a:defRPr/>
            </a:pPr>
            <a:r>
              <a:rPr lang="en-US" sz="2800" dirty="0" smtClean="0"/>
              <a:t>		Relative location is related to other object as they are seen as important (one example: the school is adjacent to the hospital). </a:t>
            </a:r>
          </a:p>
          <a:p>
            <a:pPr>
              <a:buFont typeface="Wingdings" pitchFamily="2" charset="2"/>
              <a:buNone/>
              <a:defRPr/>
            </a:pPr>
            <a:endParaRPr lang="en-US" sz="900" dirty="0" smtClean="0"/>
          </a:p>
          <a:p>
            <a:pPr>
              <a:buFont typeface="Wingdings" pitchFamily="2" charset="2"/>
              <a:buNone/>
              <a:defRPr/>
            </a:pPr>
            <a:r>
              <a:rPr lang="en-US" sz="2800" b="1" dirty="0" smtClean="0"/>
              <a:t>5) Distribution- </a:t>
            </a:r>
            <a:r>
              <a:rPr lang="en-US" sz="2800" dirty="0" smtClean="0"/>
              <a:t>is the spatial pattern in an area.  The three patterns recognized in spatial statistics are:</a:t>
            </a:r>
          </a:p>
          <a:p>
            <a:pPr>
              <a:buFont typeface="Wingdings" pitchFamily="2" charset="2"/>
              <a:buNone/>
              <a:defRPr/>
            </a:pPr>
            <a:endParaRPr lang="en-US" sz="2800" dirty="0" smtClean="0"/>
          </a:p>
          <a:p>
            <a:pPr>
              <a:defRPr/>
            </a:pPr>
            <a:endParaRPr lang="en-US" sz="2800" dirty="0" smtClean="0"/>
          </a:p>
          <a:p>
            <a:pPr>
              <a:defRPr/>
            </a:pPr>
            <a:endParaRPr lang="en-US" sz="2800" dirty="0"/>
          </a:p>
        </p:txBody>
      </p:sp>
      <p:pic>
        <p:nvPicPr>
          <p:cNvPr id="28675" name="Picture 3" descr="http://ethgis.colostate.edu/WebContent/WS/GISTraining/images/3_4_Geog_Images/patterns.png"/>
          <p:cNvPicPr>
            <a:picLocks noChangeAspect="1" noChangeArrowheads="1"/>
          </p:cNvPicPr>
          <p:nvPr/>
        </p:nvPicPr>
        <p:blipFill>
          <a:blip r:embed="rId2" cstate="print"/>
          <a:srcRect/>
          <a:stretch>
            <a:fillRect/>
          </a:stretch>
        </p:blipFill>
        <p:spPr bwMode="auto">
          <a:xfrm>
            <a:off x="0" y="4343400"/>
            <a:ext cx="91440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553200"/>
          </a:xfrm>
        </p:spPr>
        <p:txBody>
          <a:bodyPr/>
          <a:lstStyle/>
          <a:p>
            <a:pPr>
              <a:buFont typeface="Wingdings" pitchFamily="2" charset="2"/>
              <a:buNone/>
              <a:defRPr/>
            </a:pPr>
            <a:r>
              <a:rPr lang="en-US" sz="2800" b="1" dirty="0" smtClean="0"/>
              <a:t>7) Spatial interaction- </a:t>
            </a:r>
            <a:r>
              <a:rPr lang="en-US" sz="2800" dirty="0" smtClean="0"/>
              <a:t>is the movement of people, ideas, or goods between </a:t>
            </a:r>
            <a:r>
              <a:rPr lang="en-US" sz="2800" b="1" dirty="0" smtClean="0"/>
              <a:t> </a:t>
            </a:r>
            <a:r>
              <a:rPr lang="en-US" sz="2800" dirty="0" smtClean="0"/>
              <a:t>areas on the earth.  The concept of spatial interaction is tied closely with human geography.</a:t>
            </a:r>
          </a:p>
          <a:p>
            <a:pPr>
              <a:buFont typeface="Wingdings" pitchFamily="2" charset="2"/>
              <a:buNone/>
              <a:defRPr/>
            </a:pPr>
            <a:r>
              <a:rPr lang="en-US" sz="2800" dirty="0" smtClean="0"/>
              <a:t> </a:t>
            </a:r>
          </a:p>
          <a:p>
            <a:pPr>
              <a:buFont typeface="Wingdings" pitchFamily="2" charset="2"/>
              <a:buNone/>
              <a:defRPr/>
            </a:pPr>
            <a:r>
              <a:rPr lang="en-US" sz="2800" b="1" dirty="0" smtClean="0"/>
              <a:t>8) Region- </a:t>
            </a:r>
            <a:r>
              <a:rPr lang="en-US" sz="2800" dirty="0" smtClean="0"/>
              <a:t>A region is defined by the researcher to </a:t>
            </a:r>
            <a:r>
              <a:rPr lang="en-US" sz="2800" b="1" dirty="0" smtClean="0">
                <a:solidFill>
                  <a:srgbClr val="FF9900"/>
                </a:solidFill>
              </a:rPr>
              <a:t>study the likenesses and differences of areas</a:t>
            </a:r>
            <a:r>
              <a:rPr lang="en-US" sz="2800" dirty="0" smtClean="0"/>
              <a:t>.  Regions in GIS are represented by polygons or raster cells of the same value.  </a:t>
            </a:r>
          </a:p>
          <a:p>
            <a:pPr>
              <a:buFont typeface="Wingdings" pitchFamily="2" charset="2"/>
              <a:buNone/>
              <a:defRPr/>
            </a:pPr>
            <a:endParaRPr lang="en-US" sz="2800" dirty="0" smtClean="0"/>
          </a:p>
          <a:p>
            <a:pPr>
              <a:buFont typeface="Wingdings" pitchFamily="2" charset="2"/>
              <a:buNone/>
              <a:defRPr/>
            </a:pPr>
            <a:r>
              <a:rPr lang="en-US" sz="2800" dirty="0" smtClean="0"/>
              <a:t>With the help of GIS we can explore the concepts of geography and demonstrate </a:t>
            </a:r>
            <a:r>
              <a:rPr lang="en-US" sz="2800" b="1" dirty="0" smtClean="0"/>
              <a:t>how to analyze spatial data based on these fundamental concepts</a:t>
            </a:r>
            <a:r>
              <a:rPr lang="en-US" sz="2800" dirty="0" smtClean="0"/>
              <a:t>.</a:t>
            </a:r>
          </a:p>
          <a:p>
            <a:pPr>
              <a:buFont typeface="Wingdings" pitchFamily="2" charset="2"/>
              <a:buNone/>
              <a:defRPr/>
            </a:pPr>
            <a:endParaRPr lang="en-US" sz="2800" dirty="0" smtClean="0"/>
          </a:p>
          <a:p>
            <a:pPr>
              <a:buFont typeface="Wingdings" pitchFamily="2" charset="2"/>
              <a:buNone/>
              <a:defRPr/>
            </a:pPr>
            <a:endParaRPr lang="en-US" sz="2800" dirty="0" smtClean="0"/>
          </a:p>
          <a:p>
            <a:pPr>
              <a:buFont typeface="Wingdings" pitchFamily="2" charset="2"/>
              <a:buNone/>
              <a:defRPr/>
            </a:pP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ChangeArrowheads="1"/>
          </p:cNvSpPr>
          <p:nvPr/>
        </p:nvSpPr>
        <p:spPr bwMode="auto">
          <a:xfrm>
            <a:off x="304800" y="1893888"/>
            <a:ext cx="8839200" cy="4270375"/>
          </a:xfrm>
          <a:prstGeom prst="rect">
            <a:avLst/>
          </a:prstGeom>
          <a:noFill/>
          <a:ln w="9525">
            <a:noFill/>
            <a:miter lim="800000"/>
            <a:headEnd/>
            <a:tailEnd/>
          </a:ln>
        </p:spPr>
        <p:txBody>
          <a:bodyPr lIns="0" tIns="0" rIns="44436" bIns="0" anchor="ctr">
            <a:spAutoFit/>
          </a:bodyPr>
          <a:lstStyle/>
          <a:p>
            <a:pPr marL="342900" indent="-342900" eaLnBrk="1" hangingPunct="1">
              <a:defRPr/>
            </a:pPr>
            <a:r>
              <a:rPr lang="en-US" sz="2800" b="1" dirty="0">
                <a:effectLst>
                  <a:outerShdw blurRad="38100" dist="38100" dir="2700000" algn="tl">
                    <a:srgbClr val="000000">
                      <a:alpha val="43137"/>
                    </a:srgbClr>
                  </a:outerShdw>
                </a:effectLst>
              </a:rPr>
              <a:t>The five themes of geography were created in 1984 by the National Council for Geographic Education and the Association of American Geographers: </a:t>
            </a:r>
          </a:p>
          <a:p>
            <a:pPr marL="342900" indent="-342900">
              <a:defRPr/>
            </a:pPr>
            <a:endParaRPr lang="en-US" sz="2800" b="1" dirty="0">
              <a:effectLst>
                <a:outerShdw blurRad="38100" dist="38100" dir="2700000" algn="tl">
                  <a:srgbClr val="000000">
                    <a:alpha val="43137"/>
                  </a:srgbClr>
                </a:outerShdw>
              </a:effectLst>
            </a:endParaRPr>
          </a:p>
          <a:p>
            <a:pPr marL="342900" indent="-342900">
              <a:buFontTx/>
              <a:buAutoNum type="arabicPeriod"/>
              <a:defRPr/>
            </a:pPr>
            <a:r>
              <a:rPr lang="en-US" sz="2800" b="1" dirty="0">
                <a:effectLst>
                  <a:outerShdw blurRad="38100" dist="38100" dir="2700000" algn="tl">
                    <a:srgbClr val="000000">
                      <a:alpha val="43137"/>
                    </a:srgbClr>
                  </a:outerShdw>
                </a:effectLst>
              </a:rPr>
              <a:t>Location </a:t>
            </a:r>
          </a:p>
          <a:p>
            <a:pPr marL="342900" indent="-342900">
              <a:buFontTx/>
              <a:buAutoNum type="arabicPeriod"/>
              <a:defRPr/>
            </a:pPr>
            <a:r>
              <a:rPr lang="en-US" sz="2800" b="1" dirty="0">
                <a:effectLst>
                  <a:outerShdw blurRad="38100" dist="38100" dir="2700000" algn="tl">
                    <a:srgbClr val="000000">
                      <a:alpha val="43137"/>
                    </a:srgbClr>
                  </a:outerShdw>
                </a:effectLst>
              </a:rPr>
              <a:t>Place </a:t>
            </a:r>
          </a:p>
          <a:p>
            <a:pPr marL="342900" indent="-342900">
              <a:buFontTx/>
              <a:buAutoNum type="arabicPeriod"/>
              <a:defRPr/>
            </a:pPr>
            <a:r>
              <a:rPr lang="en-US" sz="2800" b="1" dirty="0">
                <a:effectLst>
                  <a:outerShdw blurRad="38100" dist="38100" dir="2700000" algn="tl">
                    <a:srgbClr val="000000">
                      <a:alpha val="43137"/>
                    </a:srgbClr>
                  </a:outerShdw>
                </a:effectLst>
              </a:rPr>
              <a:t>Human-Environment Interaction </a:t>
            </a:r>
          </a:p>
          <a:p>
            <a:pPr marL="342900" indent="-342900">
              <a:buFontTx/>
              <a:buAutoNum type="arabicPeriod"/>
              <a:defRPr/>
            </a:pPr>
            <a:r>
              <a:rPr lang="en-US" sz="2800" b="1" dirty="0">
                <a:effectLst>
                  <a:outerShdw blurRad="38100" dist="38100" dir="2700000" algn="tl">
                    <a:srgbClr val="000000">
                      <a:alpha val="43137"/>
                    </a:srgbClr>
                  </a:outerShdw>
                </a:effectLst>
              </a:rPr>
              <a:t>Movement, and</a:t>
            </a:r>
          </a:p>
          <a:p>
            <a:pPr marL="342900" indent="-342900">
              <a:buFontTx/>
              <a:buAutoNum type="arabicPeriod"/>
              <a:defRPr/>
            </a:pPr>
            <a:r>
              <a:rPr lang="en-US" sz="2800" b="1" dirty="0">
                <a:effectLst>
                  <a:outerShdw blurRad="38100" dist="38100" dir="2700000" algn="tl">
                    <a:srgbClr val="000000">
                      <a:alpha val="43137"/>
                    </a:srgbClr>
                  </a:outerShdw>
                </a:effectLst>
              </a:rPr>
              <a:t>Region </a:t>
            </a:r>
          </a:p>
        </p:txBody>
      </p:sp>
      <p:sp>
        <p:nvSpPr>
          <p:cNvPr id="121863" name="Text Box 7"/>
          <p:cNvSpPr txBox="1">
            <a:spLocks noChangeArrowheads="1"/>
          </p:cNvSpPr>
          <p:nvPr/>
        </p:nvSpPr>
        <p:spPr bwMode="auto">
          <a:xfrm>
            <a:off x="304800" y="381000"/>
            <a:ext cx="7162800" cy="641350"/>
          </a:xfrm>
          <a:prstGeom prst="rect">
            <a:avLst/>
          </a:prstGeom>
          <a:noFill/>
          <a:ln>
            <a:noFill/>
          </a:ln>
          <a:effectLst/>
          <a:extLst/>
        </p:spPr>
        <p:txBody>
          <a:bodyPr>
            <a:spAutoFit/>
          </a:bodyPr>
          <a:lstStyle/>
          <a:p>
            <a:pPr>
              <a:spcBef>
                <a:spcPct val="50000"/>
              </a:spcBef>
              <a:defRPr/>
            </a:pPr>
            <a:r>
              <a:rPr lang="en-US" sz="3600" b="1">
                <a:solidFill>
                  <a:srgbClr val="FFCC00"/>
                </a:solidFill>
                <a:effectLst>
                  <a:outerShdw blurRad="38100" dist="38100" dir="2700000" algn="tl">
                    <a:srgbClr val="000000"/>
                  </a:outerShdw>
                </a:effectLst>
              </a:rPr>
              <a:t>5 Themes of Geography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457200" y="381000"/>
            <a:ext cx="8229600" cy="609600"/>
          </a:xfrm>
        </p:spPr>
        <p:txBody>
          <a:bodyPr>
            <a:normAutofit fontScale="90000"/>
          </a:bodyPr>
          <a:lstStyle/>
          <a:p>
            <a:pPr eaLnBrk="1" hangingPunct="1">
              <a:defRPr/>
            </a:pPr>
            <a:r>
              <a:rPr lang="en-US" sz="3200" b="1" smtClean="0">
                <a:solidFill>
                  <a:srgbClr val="FF9900"/>
                </a:solidFill>
              </a:rPr>
              <a:t>History of Geography</a:t>
            </a:r>
            <a:r>
              <a:rPr lang="en-US" sz="4000" smtClean="0"/>
              <a:t> </a:t>
            </a:r>
          </a:p>
        </p:txBody>
      </p:sp>
      <p:sp>
        <p:nvSpPr>
          <p:cNvPr id="107523" name="Rectangle 3"/>
          <p:cNvSpPr>
            <a:spLocks noGrp="1" noChangeArrowheads="1"/>
          </p:cNvSpPr>
          <p:nvPr>
            <p:ph idx="1"/>
          </p:nvPr>
        </p:nvSpPr>
        <p:spPr>
          <a:xfrm>
            <a:off x="0" y="1371600"/>
            <a:ext cx="9144000" cy="5486400"/>
          </a:xfrm>
        </p:spPr>
        <p:txBody>
          <a:bodyPr/>
          <a:lstStyle/>
          <a:p>
            <a:pPr eaLnBrk="1" hangingPunct="1">
              <a:lnSpc>
                <a:spcPct val="90000"/>
              </a:lnSpc>
              <a:buFont typeface="Wingdings" pitchFamily="2" charset="2"/>
              <a:buNone/>
              <a:defRPr/>
            </a:pPr>
            <a:r>
              <a:rPr lang="en-US" sz="2800" dirty="0" smtClean="0"/>
              <a:t>Some of the first truly geographical studies occurred more than </a:t>
            </a:r>
            <a:r>
              <a:rPr lang="en-US" sz="2800" dirty="0" smtClean="0">
                <a:solidFill>
                  <a:srgbClr val="FF0000"/>
                </a:solidFill>
              </a:rPr>
              <a:t>four thousand years ago</a:t>
            </a:r>
            <a:r>
              <a:rPr lang="en-US" sz="2800" dirty="0" smtClean="0"/>
              <a:t>. The main purpose of the early investigations was to </a:t>
            </a:r>
            <a:r>
              <a:rPr lang="en-US" sz="2800" dirty="0" smtClean="0">
                <a:solidFill>
                  <a:srgbClr val="7030A0"/>
                </a:solidFill>
              </a:rPr>
              <a:t>map features and places observed </a:t>
            </a:r>
            <a:r>
              <a:rPr lang="en-US" sz="2800" dirty="0" smtClean="0"/>
              <a:t>as explorers traveled to new lands.</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 At that time, </a:t>
            </a:r>
            <a:r>
              <a:rPr lang="en-US" sz="2800" dirty="0" smtClean="0">
                <a:solidFill>
                  <a:srgbClr val="7030A0"/>
                </a:solidFill>
              </a:rPr>
              <a:t>Chinese, Egyptian, and Phoenician civilizations</a:t>
            </a:r>
            <a:r>
              <a:rPr lang="en-US" sz="2800" dirty="0" smtClean="0"/>
              <a:t> were the pioneers to explore spaces within and outside of their homelands. </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The </a:t>
            </a:r>
            <a:r>
              <a:rPr lang="en-US" sz="2800" dirty="0" smtClean="0">
                <a:solidFill>
                  <a:srgbClr val="7030A0"/>
                </a:solidFill>
              </a:rPr>
              <a:t>earliest evidence </a:t>
            </a:r>
            <a:r>
              <a:rPr lang="en-US" sz="2800" dirty="0" smtClean="0"/>
              <a:t>of such explorations comes from the archaeological discovery of a </a:t>
            </a:r>
            <a:r>
              <a:rPr lang="en-US" sz="2800" dirty="0" smtClean="0">
                <a:hlinkClick r:id="" action="ppaction://noaction"/>
              </a:rPr>
              <a:t>Babylonian clay tablet map</a:t>
            </a:r>
            <a:r>
              <a:rPr lang="en-US" sz="2800" dirty="0" smtClean="0"/>
              <a:t> that dates back to 2300 BC.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3"/>
          <p:cNvSpPr>
            <a:spLocks noGrp="1" noChangeArrowheads="1"/>
          </p:cNvSpPr>
          <p:nvPr>
            <p:ph idx="1"/>
          </p:nvPr>
        </p:nvSpPr>
        <p:spPr>
          <a:xfrm>
            <a:off x="0" y="381000"/>
            <a:ext cx="9144000" cy="6477000"/>
          </a:xfrm>
        </p:spPr>
        <p:txBody>
          <a:bodyPr/>
          <a:lstStyle/>
          <a:p>
            <a:pPr eaLnBrk="1" hangingPunct="1">
              <a:defRPr/>
            </a:pPr>
            <a:r>
              <a:rPr lang="en-US" sz="2800" b="1" dirty="0" smtClean="0">
                <a:solidFill>
                  <a:schemeClr val="folHlink"/>
                </a:solidFill>
                <a:effectLst>
                  <a:outerShdw blurRad="38100" dist="38100" dir="2700000" algn="tl">
                    <a:srgbClr val="000000">
                      <a:alpha val="43137"/>
                    </a:srgbClr>
                  </a:outerShdw>
                </a:effectLst>
              </a:rPr>
              <a:t>Location</a:t>
            </a:r>
            <a:endParaRPr lang="en-US" sz="2800" b="1" dirty="0" smtClean="0">
              <a:effectLst>
                <a:outerShdw blurRad="38100" dist="38100" dir="2700000" algn="tl">
                  <a:srgbClr val="000000">
                    <a:alpha val="43137"/>
                  </a:srgbClr>
                </a:outerShdw>
              </a:effectLst>
            </a:endParaRPr>
          </a:p>
          <a:p>
            <a:pPr eaLnBrk="1" hangingPunct="1">
              <a:defRPr/>
            </a:pPr>
            <a:endParaRPr lang="en-US" sz="2800" b="1" dirty="0" smtClean="0">
              <a:effectLst>
                <a:outerShdw blurRad="38100" dist="38100" dir="2700000" algn="tl">
                  <a:srgbClr val="000000">
                    <a:alpha val="43137"/>
                  </a:srgbClr>
                </a:outerShdw>
              </a:effectLst>
            </a:endParaRPr>
          </a:p>
          <a:p>
            <a:pPr lvl="1" eaLnBrk="1" hangingPunct="1">
              <a:defRPr/>
            </a:pPr>
            <a:r>
              <a:rPr lang="en-US" dirty="0" smtClean="0">
                <a:effectLst>
                  <a:outerShdw blurRad="38100" dist="38100" dir="2700000" algn="tl">
                    <a:srgbClr val="000000">
                      <a:alpha val="43137"/>
                    </a:srgbClr>
                  </a:outerShdw>
                </a:effectLst>
              </a:rPr>
              <a:t>Most geographic study begins with learning the location of places. </a:t>
            </a:r>
            <a:r>
              <a:rPr lang="en-US" dirty="0" smtClean="0">
                <a:solidFill>
                  <a:srgbClr val="FF0000"/>
                </a:solidFill>
                <a:effectLst>
                  <a:outerShdw blurRad="38100" dist="38100" dir="2700000" algn="tl">
                    <a:srgbClr val="000000">
                      <a:alpha val="43137"/>
                    </a:srgbClr>
                  </a:outerShdw>
                </a:effectLst>
              </a:rPr>
              <a:t>Location can be absolute or relative</a:t>
            </a:r>
            <a:r>
              <a:rPr lang="en-US" dirty="0" smtClean="0">
                <a:effectLst>
                  <a:outerShdw blurRad="38100" dist="38100" dir="2700000" algn="tl">
                    <a:srgbClr val="000000">
                      <a:alpha val="43137"/>
                    </a:srgbClr>
                  </a:outerShdw>
                </a:effectLst>
              </a:rPr>
              <a:t>;</a:t>
            </a:r>
          </a:p>
          <a:p>
            <a:pPr lvl="1" eaLnBrk="1" hangingPunct="1">
              <a:defRPr/>
            </a:pPr>
            <a:endParaRPr lang="en-US" sz="1200" dirty="0" smtClean="0">
              <a:effectLst>
                <a:outerShdw blurRad="38100" dist="38100" dir="2700000" algn="tl">
                  <a:srgbClr val="000000">
                    <a:alpha val="43137"/>
                  </a:srgbClr>
                </a:outerShdw>
              </a:effectLst>
            </a:endParaRPr>
          </a:p>
          <a:p>
            <a:pPr lvl="1" eaLnBrk="1" hangingPunct="1">
              <a:defRPr/>
            </a:pPr>
            <a:r>
              <a:rPr lang="en-US" dirty="0" smtClean="0">
                <a:effectLst>
                  <a:outerShdw blurRad="38100" dist="38100" dir="2700000" algn="tl">
                    <a:srgbClr val="000000">
                      <a:alpha val="43137"/>
                    </a:srgbClr>
                  </a:outerShdw>
                </a:effectLst>
              </a:rPr>
              <a:t>Absolute location provides a definite reference to locate a place. The reference can be latitude and longitude.</a:t>
            </a:r>
          </a:p>
          <a:p>
            <a:pPr lvl="1" eaLnBrk="1" hangingPunct="1">
              <a:defRPr/>
            </a:pPr>
            <a:endParaRPr lang="en-US" dirty="0" smtClean="0">
              <a:effectLst>
                <a:outerShdw blurRad="38100" dist="38100" dir="2700000" algn="tl">
                  <a:srgbClr val="000000">
                    <a:alpha val="43137"/>
                  </a:srgbClr>
                </a:outerShdw>
              </a:effectLst>
            </a:endParaRPr>
          </a:p>
          <a:p>
            <a:pPr eaLnBrk="1" hangingPunct="1">
              <a:defRPr/>
            </a:pPr>
            <a:r>
              <a:rPr lang="en-US" sz="2800" b="1" dirty="0" smtClean="0">
                <a:solidFill>
                  <a:schemeClr val="folHlink"/>
                </a:solidFill>
                <a:effectLst>
                  <a:outerShdw blurRad="38100" dist="38100" dir="2700000" algn="tl">
                    <a:srgbClr val="000000">
                      <a:alpha val="43137"/>
                    </a:srgbClr>
                  </a:outerShdw>
                </a:effectLst>
              </a:rPr>
              <a:t>Place</a:t>
            </a:r>
            <a:r>
              <a:rPr lang="en-US" sz="2800" dirty="0" smtClean="0">
                <a:effectLst>
                  <a:outerShdw blurRad="38100" dist="38100" dir="2700000" algn="tl">
                    <a:srgbClr val="000000">
                      <a:alpha val="43137"/>
                    </a:srgbClr>
                  </a:outerShdw>
                </a:effectLst>
              </a:rPr>
              <a:t> </a:t>
            </a:r>
          </a:p>
          <a:p>
            <a:pPr eaLnBrk="1" hangingPunct="1">
              <a:defRPr/>
            </a:pPr>
            <a:endParaRPr lang="en-US" sz="1400" dirty="0" smtClean="0">
              <a:effectLst>
                <a:outerShdw blurRad="38100" dist="38100" dir="2700000" algn="tl">
                  <a:srgbClr val="000000">
                    <a:alpha val="43137"/>
                  </a:srgbClr>
                </a:outerShdw>
              </a:effectLst>
            </a:endParaRPr>
          </a:p>
          <a:p>
            <a:pPr lvl="1" eaLnBrk="1" hangingPunct="1">
              <a:defRPr/>
            </a:pPr>
            <a:r>
              <a:rPr lang="en-US" dirty="0" smtClean="0">
                <a:effectLst>
                  <a:outerShdw blurRad="38100" dist="38100" dir="2700000" algn="tl">
                    <a:srgbClr val="000000">
                      <a:alpha val="43137"/>
                    </a:srgbClr>
                  </a:outerShdw>
                </a:effectLst>
              </a:rPr>
              <a:t>Place describes the human and physical characteristics of a location;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3"/>
          <p:cNvSpPr>
            <a:spLocks noGrp="1" noChangeArrowheads="1"/>
          </p:cNvSpPr>
          <p:nvPr>
            <p:ph idx="1"/>
          </p:nvPr>
        </p:nvSpPr>
        <p:spPr>
          <a:xfrm>
            <a:off x="0" y="152400"/>
            <a:ext cx="9144000" cy="6705600"/>
          </a:xfrm>
        </p:spPr>
        <p:txBody>
          <a:bodyPr/>
          <a:lstStyle/>
          <a:p>
            <a:pPr lvl="1" eaLnBrk="1" hangingPunct="1">
              <a:lnSpc>
                <a:spcPct val="80000"/>
              </a:lnSpc>
              <a:defRPr/>
            </a:pPr>
            <a:r>
              <a:rPr lang="en-US" dirty="0" smtClean="0">
                <a:solidFill>
                  <a:srgbClr val="FF9900"/>
                </a:solidFill>
                <a:effectLst>
                  <a:outerShdw blurRad="38100" dist="38100" dir="2700000" algn="tl">
                    <a:srgbClr val="000000">
                      <a:alpha val="43137"/>
                    </a:srgbClr>
                  </a:outerShdw>
                </a:effectLst>
              </a:rPr>
              <a:t>Physical characteristics </a:t>
            </a:r>
            <a:r>
              <a:rPr lang="en-US" dirty="0" smtClean="0">
                <a:effectLst>
                  <a:outerShdw blurRad="38100" dist="38100" dir="2700000" algn="tl">
                    <a:srgbClr val="000000">
                      <a:alpha val="43137"/>
                    </a:srgbClr>
                  </a:outerShdw>
                </a:effectLst>
              </a:rPr>
              <a:t>include a description of things, such as the mountains, rivers, beaches, topography, and animal and plant life of a place; </a:t>
            </a:r>
          </a:p>
          <a:p>
            <a:pPr lvl="1" eaLnBrk="1" hangingPunct="1">
              <a:lnSpc>
                <a:spcPct val="80000"/>
              </a:lnSpc>
              <a:defRPr/>
            </a:pPr>
            <a:endParaRPr lang="en-US" dirty="0" smtClean="0">
              <a:effectLst>
                <a:outerShdw blurRad="38100" dist="38100" dir="2700000" algn="tl">
                  <a:srgbClr val="000000">
                    <a:alpha val="43137"/>
                  </a:srgbClr>
                </a:outerShdw>
              </a:effectLst>
            </a:endParaRPr>
          </a:p>
          <a:p>
            <a:pPr lvl="1" eaLnBrk="1" hangingPunct="1">
              <a:lnSpc>
                <a:spcPct val="80000"/>
              </a:lnSpc>
              <a:defRPr/>
            </a:pPr>
            <a:r>
              <a:rPr lang="en-US" dirty="0" smtClean="0">
                <a:solidFill>
                  <a:srgbClr val="FF9900"/>
                </a:solidFill>
                <a:effectLst>
                  <a:outerShdw blurRad="38100" dist="38100" dir="2700000" algn="tl">
                    <a:srgbClr val="000000">
                      <a:alpha val="43137"/>
                    </a:srgbClr>
                  </a:outerShdw>
                </a:effectLst>
              </a:rPr>
              <a:t>Human characteristics </a:t>
            </a:r>
            <a:r>
              <a:rPr lang="en-US" dirty="0" smtClean="0">
                <a:effectLst>
                  <a:outerShdw blurRad="38100" dist="38100" dir="2700000" algn="tl">
                    <a:srgbClr val="000000">
                      <a:alpha val="43137"/>
                    </a:srgbClr>
                  </a:outerShdw>
                </a:effectLst>
              </a:rPr>
              <a:t>include the human-designed cultural features of a place; from land use and architecture to forms of livelihood, transportation and communication networks</a:t>
            </a:r>
            <a:r>
              <a:rPr lang="en-US" sz="2400" dirty="0" smtClean="0">
                <a:effectLst>
                  <a:outerShdw blurRad="38100" dist="38100" dir="2700000" algn="tl">
                    <a:srgbClr val="000000">
                      <a:alpha val="43137"/>
                    </a:srgbClr>
                  </a:outerShdw>
                </a:effectLst>
              </a:rPr>
              <a:t>. </a:t>
            </a:r>
          </a:p>
          <a:p>
            <a:pPr eaLnBrk="1" hangingPunct="1">
              <a:lnSpc>
                <a:spcPct val="80000"/>
              </a:lnSpc>
              <a:defRPr/>
            </a:pPr>
            <a:endParaRPr lang="en-US" sz="2400" dirty="0" smtClean="0">
              <a:effectLst>
                <a:outerShdw blurRad="38100" dist="38100" dir="2700000" algn="tl">
                  <a:srgbClr val="000000">
                    <a:alpha val="43137"/>
                  </a:srgbClr>
                </a:outerShdw>
              </a:effectLst>
            </a:endParaRPr>
          </a:p>
          <a:p>
            <a:pPr eaLnBrk="1" hangingPunct="1">
              <a:lnSpc>
                <a:spcPct val="80000"/>
              </a:lnSpc>
              <a:defRPr/>
            </a:pPr>
            <a:r>
              <a:rPr lang="en-US" sz="2800" b="1" dirty="0" smtClean="0">
                <a:solidFill>
                  <a:schemeClr val="folHlink"/>
                </a:solidFill>
                <a:effectLst>
                  <a:outerShdw blurRad="38100" dist="38100" dir="2700000" algn="tl">
                    <a:srgbClr val="000000">
                      <a:alpha val="43137"/>
                    </a:srgbClr>
                  </a:outerShdw>
                </a:effectLst>
              </a:rPr>
              <a:t>Human-Environment Interaction</a:t>
            </a:r>
          </a:p>
          <a:p>
            <a:pPr eaLnBrk="1" hangingPunct="1">
              <a:lnSpc>
                <a:spcPct val="80000"/>
              </a:lnSpc>
              <a:buFont typeface="Wingdings" pitchFamily="2" charset="2"/>
              <a:buNone/>
              <a:defRPr/>
            </a:pPr>
            <a:r>
              <a:rPr lang="en-US" sz="2800" dirty="0" smtClean="0">
                <a:effectLst>
                  <a:outerShdw blurRad="38100" dist="38100" dir="2700000" algn="tl">
                    <a:srgbClr val="000000">
                      <a:alpha val="43137"/>
                    </a:srgbClr>
                  </a:outerShdw>
                </a:effectLst>
              </a:rPr>
              <a:t> </a:t>
            </a:r>
          </a:p>
          <a:p>
            <a:pPr lvl="1" eaLnBrk="1" hangingPunct="1">
              <a:lnSpc>
                <a:spcPct val="80000"/>
              </a:lnSpc>
              <a:defRPr/>
            </a:pPr>
            <a:r>
              <a:rPr lang="en-US" dirty="0" smtClean="0">
                <a:effectLst>
                  <a:outerShdw blurRad="38100" dist="38100" dir="2700000" algn="tl">
                    <a:srgbClr val="000000">
                      <a:alpha val="43137"/>
                    </a:srgbClr>
                  </a:outerShdw>
                </a:effectLst>
              </a:rPr>
              <a:t>This theme considers how humans adapt to and modify the environment;</a:t>
            </a:r>
          </a:p>
          <a:p>
            <a:pPr lvl="1" eaLnBrk="1" hangingPunct="1">
              <a:lnSpc>
                <a:spcPct val="80000"/>
              </a:lnSpc>
              <a:defRPr/>
            </a:pPr>
            <a:endParaRPr lang="en-US" dirty="0" smtClean="0">
              <a:effectLst>
                <a:outerShdw blurRad="38100" dist="38100" dir="2700000" algn="tl">
                  <a:srgbClr val="000000">
                    <a:alpha val="43137"/>
                  </a:srgbClr>
                </a:outerShdw>
              </a:effectLst>
            </a:endParaRPr>
          </a:p>
          <a:p>
            <a:pPr lvl="1" eaLnBrk="1" hangingPunct="1">
              <a:lnSpc>
                <a:spcPct val="80000"/>
              </a:lnSpc>
              <a:defRPr/>
            </a:pPr>
            <a:r>
              <a:rPr lang="en-US" dirty="0" smtClean="0">
                <a:effectLst>
                  <a:outerShdw blurRad="38100" dist="38100" dir="2700000" algn="tl">
                    <a:srgbClr val="000000">
                      <a:alpha val="43137"/>
                    </a:srgbClr>
                  </a:outerShdw>
                </a:effectLst>
              </a:rPr>
              <a:t>Humans shape the landscape through their interaction with the land; this has both positive and negative effects on the environment.</a:t>
            </a:r>
            <a:endParaRPr lang="en-US" sz="2000" dirty="0" smtClean="0">
              <a:effectLst>
                <a:outerShdw blurRad="38100" dist="38100" dir="2700000" algn="tl">
                  <a:srgbClr val="000000">
                    <a:alpha val="43137"/>
                  </a:srgbClr>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3"/>
          <p:cNvSpPr>
            <a:spLocks noGrp="1" noChangeArrowheads="1"/>
          </p:cNvSpPr>
          <p:nvPr>
            <p:ph idx="1"/>
          </p:nvPr>
        </p:nvSpPr>
        <p:spPr>
          <a:xfrm>
            <a:off x="228600" y="685800"/>
            <a:ext cx="8915400" cy="6172200"/>
          </a:xfrm>
        </p:spPr>
        <p:txBody>
          <a:bodyPr/>
          <a:lstStyle/>
          <a:p>
            <a:pPr eaLnBrk="1" hangingPunct="1">
              <a:lnSpc>
                <a:spcPct val="90000"/>
              </a:lnSpc>
              <a:defRPr/>
            </a:pPr>
            <a:r>
              <a:rPr lang="en-US" sz="2800" b="1" dirty="0" smtClean="0">
                <a:solidFill>
                  <a:schemeClr val="folHlink"/>
                </a:solidFill>
              </a:rPr>
              <a:t>Movement</a:t>
            </a:r>
            <a:r>
              <a:rPr lang="en-US" sz="2800" dirty="0" smtClean="0"/>
              <a:t> </a:t>
            </a:r>
          </a:p>
          <a:p>
            <a:pPr eaLnBrk="1" hangingPunct="1">
              <a:lnSpc>
                <a:spcPct val="90000"/>
              </a:lnSpc>
              <a:defRPr/>
            </a:pPr>
            <a:endParaRPr lang="en-US" sz="2800" dirty="0" smtClean="0"/>
          </a:p>
          <a:p>
            <a:pPr lvl="1" eaLnBrk="1" hangingPunct="1">
              <a:lnSpc>
                <a:spcPct val="90000"/>
              </a:lnSpc>
              <a:defRPr/>
            </a:pPr>
            <a:r>
              <a:rPr lang="en-US" dirty="0" smtClean="0"/>
              <a:t>Humans move, a lot! This theme studies movement and migration across the planet. </a:t>
            </a:r>
          </a:p>
          <a:p>
            <a:pPr lvl="1" eaLnBrk="1" hangingPunct="1">
              <a:lnSpc>
                <a:spcPct val="90000"/>
              </a:lnSpc>
              <a:defRPr/>
            </a:pPr>
            <a:endParaRPr lang="en-US" dirty="0" smtClean="0"/>
          </a:p>
          <a:p>
            <a:pPr eaLnBrk="1" hangingPunct="1">
              <a:lnSpc>
                <a:spcPct val="90000"/>
              </a:lnSpc>
              <a:defRPr/>
            </a:pPr>
            <a:r>
              <a:rPr lang="en-US" sz="2800" b="1" dirty="0" smtClean="0">
                <a:solidFill>
                  <a:schemeClr val="folHlink"/>
                </a:solidFill>
              </a:rPr>
              <a:t>Region</a:t>
            </a:r>
          </a:p>
          <a:p>
            <a:pPr eaLnBrk="1" hangingPunct="1">
              <a:lnSpc>
                <a:spcPct val="90000"/>
              </a:lnSpc>
              <a:defRPr/>
            </a:pPr>
            <a:endParaRPr lang="en-US" sz="1400" dirty="0" smtClean="0"/>
          </a:p>
          <a:p>
            <a:pPr lvl="1" eaLnBrk="1" hangingPunct="1">
              <a:lnSpc>
                <a:spcPct val="90000"/>
              </a:lnSpc>
              <a:defRPr/>
            </a:pPr>
            <a:r>
              <a:rPr lang="en-US" dirty="0" smtClean="0"/>
              <a:t>Region divides the world into manageable units for geographic study; </a:t>
            </a:r>
          </a:p>
          <a:p>
            <a:pPr lvl="1" eaLnBrk="1" hangingPunct="1">
              <a:lnSpc>
                <a:spcPct val="90000"/>
              </a:lnSpc>
              <a:defRPr/>
            </a:pPr>
            <a:endParaRPr lang="en-US" sz="1400" dirty="0" smtClean="0"/>
          </a:p>
          <a:p>
            <a:pPr lvl="1" eaLnBrk="1" hangingPunct="1">
              <a:lnSpc>
                <a:spcPct val="90000"/>
              </a:lnSpc>
              <a:defRPr/>
            </a:pPr>
            <a:r>
              <a:rPr lang="en-US" dirty="0" smtClean="0"/>
              <a:t>Regions can be formal or functional.</a:t>
            </a:r>
          </a:p>
          <a:p>
            <a:pPr lvl="1" eaLnBrk="1" hangingPunct="1">
              <a:lnSpc>
                <a:spcPct val="90000"/>
              </a:lnSpc>
              <a:defRPr/>
            </a:pPr>
            <a:endParaRPr lang="en-US" sz="1400" dirty="0" smtClean="0"/>
          </a:p>
          <a:p>
            <a:pPr lvl="1" eaLnBrk="1" hangingPunct="1">
              <a:lnSpc>
                <a:spcPct val="90000"/>
              </a:lnSpc>
              <a:defRPr/>
            </a:pPr>
            <a:r>
              <a:rPr lang="en-US" dirty="0" smtClean="0"/>
              <a:t>Formal regions are those that are designated by official boundaries, such as cities, states, counties, and countries.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274638"/>
            <a:ext cx="8458200" cy="868362"/>
          </a:xfrm>
        </p:spPr>
        <p:txBody>
          <a:bodyPr>
            <a:normAutofit fontScale="90000"/>
          </a:bodyPr>
          <a:lstStyle/>
          <a:p>
            <a:pPr>
              <a:defRPr/>
            </a:pPr>
            <a:r>
              <a:rPr lang="en-US" sz="4000" b="1" dirty="0" smtClean="0">
                <a:solidFill>
                  <a:srgbClr val="92D050"/>
                </a:solidFill>
              </a:rPr>
              <a:t>Dimensions of geographical phenomena</a:t>
            </a:r>
            <a:endParaRPr lang="en-US" sz="4000" dirty="0" smtClean="0">
              <a:solidFill>
                <a:srgbClr val="92D050"/>
              </a:solidFill>
            </a:endParaRPr>
          </a:p>
        </p:txBody>
      </p:sp>
      <p:sp>
        <p:nvSpPr>
          <p:cNvPr id="8195" name="Content Placeholder 2"/>
          <p:cNvSpPr>
            <a:spLocks noGrp="1"/>
          </p:cNvSpPr>
          <p:nvPr>
            <p:ph idx="1"/>
          </p:nvPr>
        </p:nvSpPr>
        <p:spPr>
          <a:xfrm>
            <a:off x="152400" y="1371600"/>
            <a:ext cx="8991600" cy="5486400"/>
          </a:xfrm>
        </p:spPr>
        <p:txBody>
          <a:bodyPr/>
          <a:lstStyle/>
          <a:p>
            <a:pPr marL="0" indent="0">
              <a:buFont typeface="Arial" pitchFamily="34" charset="0"/>
              <a:buNone/>
              <a:defRPr/>
            </a:pPr>
            <a:r>
              <a:rPr lang="en-US" sz="2800" dirty="0" smtClean="0"/>
              <a:t>The </a:t>
            </a:r>
            <a:r>
              <a:rPr lang="en-US" sz="2800" b="1" dirty="0" smtClean="0">
                <a:solidFill>
                  <a:srgbClr val="FF9900"/>
                </a:solidFill>
              </a:rPr>
              <a:t>dimensions of geographical phenomena </a:t>
            </a:r>
            <a:r>
              <a:rPr lang="en-US" sz="2800" dirty="0" smtClean="0"/>
              <a:t>range from </a:t>
            </a:r>
            <a:r>
              <a:rPr lang="en-US" sz="2800" b="1" dirty="0" smtClean="0">
                <a:solidFill>
                  <a:srgbClr val="FF0000"/>
                </a:solidFill>
              </a:rPr>
              <a:t>zero to four</a:t>
            </a:r>
            <a:r>
              <a:rPr lang="en-US" sz="2800" b="1" dirty="0" smtClean="0"/>
              <a:t> </a:t>
            </a:r>
            <a:r>
              <a:rPr lang="en-US" sz="2800" dirty="0" smtClean="0"/>
              <a:t>as :</a:t>
            </a:r>
          </a:p>
          <a:p>
            <a:pPr marL="0" indent="0">
              <a:buFont typeface="Arial" pitchFamily="34" charset="0"/>
              <a:buNone/>
              <a:defRPr/>
            </a:pPr>
            <a:endParaRPr lang="en-US" sz="1050" dirty="0" smtClean="0"/>
          </a:p>
          <a:p>
            <a:pPr marL="914400" lvl="1" indent="-514350">
              <a:buFont typeface="+mj-lt"/>
              <a:buAutoNum type="arabicPeriod"/>
              <a:defRPr/>
            </a:pPr>
            <a:r>
              <a:rPr lang="en-US" dirty="0" smtClean="0"/>
              <a:t>point (zero-dimension), </a:t>
            </a:r>
          </a:p>
          <a:p>
            <a:pPr marL="914400" lvl="1" indent="-514350">
              <a:buFont typeface="+mj-lt"/>
              <a:buAutoNum type="arabicPeriod"/>
              <a:defRPr/>
            </a:pPr>
            <a:r>
              <a:rPr lang="en-US" dirty="0" smtClean="0"/>
              <a:t>line (one-dimension), </a:t>
            </a:r>
          </a:p>
          <a:p>
            <a:pPr marL="914400" lvl="1" indent="-514350">
              <a:buFont typeface="+mj-lt"/>
              <a:buAutoNum type="arabicPeriod"/>
              <a:defRPr/>
            </a:pPr>
            <a:r>
              <a:rPr lang="en-US" dirty="0" smtClean="0"/>
              <a:t>area (two-dimensions), </a:t>
            </a:r>
          </a:p>
          <a:p>
            <a:pPr marL="914400" lvl="1" indent="-514350">
              <a:buFont typeface="+mj-lt"/>
              <a:buAutoNum type="arabicPeriod"/>
              <a:defRPr/>
            </a:pPr>
            <a:r>
              <a:rPr lang="en-US" dirty="0" smtClean="0"/>
              <a:t>volume (three-dimensions) and </a:t>
            </a:r>
          </a:p>
          <a:p>
            <a:pPr marL="914400" lvl="1" indent="-514350">
              <a:buFont typeface="+mj-lt"/>
              <a:buAutoNum type="arabicPeriod"/>
              <a:defRPr/>
            </a:pPr>
            <a:r>
              <a:rPr lang="en-US" dirty="0" smtClean="0"/>
              <a:t>space-time (four-dimensions).</a:t>
            </a:r>
          </a:p>
          <a:p>
            <a:pPr marL="914400" lvl="1" indent="-514350">
              <a:buFont typeface="+mj-lt"/>
              <a:buAutoNum type="arabicPeriod"/>
              <a:defRPr/>
            </a:pPr>
            <a:endParaRPr lang="en-US" sz="900" dirty="0" smtClean="0"/>
          </a:p>
          <a:p>
            <a:pPr marL="514350" indent="-514350">
              <a:buFont typeface="Wingdings" pitchFamily="2" charset="2"/>
              <a:buNone/>
              <a:defRPr/>
            </a:pPr>
            <a:r>
              <a:rPr lang="en-US" sz="2800" dirty="0" smtClean="0"/>
              <a:t>As we visualize, </a:t>
            </a:r>
            <a:r>
              <a:rPr lang="en-US" sz="2800" b="1" dirty="0" smtClean="0">
                <a:solidFill>
                  <a:srgbClr val="FF9900"/>
                </a:solidFill>
              </a:rPr>
              <a:t>geographical phenomena </a:t>
            </a:r>
            <a:r>
              <a:rPr lang="en-US" sz="2800" dirty="0" smtClean="0"/>
              <a:t>may either be </a:t>
            </a:r>
            <a:r>
              <a:rPr lang="en-US" sz="2800" b="1" dirty="0" smtClean="0"/>
              <a:t>discrete</a:t>
            </a:r>
            <a:r>
              <a:rPr lang="en-US" sz="2800" dirty="0" smtClean="0"/>
              <a:t> (buildings, trees, roads) or </a:t>
            </a:r>
            <a:r>
              <a:rPr lang="en-US" sz="2800" b="1" dirty="0" smtClean="0"/>
              <a:t>continuous</a:t>
            </a:r>
            <a:r>
              <a:rPr lang="en-US" sz="2800" dirty="0" smtClean="0"/>
              <a:t> (air temp, soil pH, elevation, etc.).</a:t>
            </a:r>
          </a:p>
          <a:p>
            <a:pPr marL="914400" lvl="1" indent="-514350">
              <a:buFont typeface="Wingdings" pitchFamily="2" charset="2"/>
              <a:buNone/>
              <a:defRPr/>
            </a:pP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381000" y="228600"/>
            <a:ext cx="8229600" cy="609600"/>
          </a:xfrm>
        </p:spPr>
        <p:txBody>
          <a:bodyPr>
            <a:normAutofit fontScale="90000"/>
          </a:bodyPr>
          <a:lstStyle/>
          <a:p>
            <a:pPr eaLnBrk="1" hangingPunct="1">
              <a:defRPr/>
            </a:pPr>
            <a:r>
              <a:rPr lang="en-US" sz="4000" b="1" dirty="0" smtClean="0">
                <a:solidFill>
                  <a:srgbClr val="FFFF00"/>
                </a:solidFill>
              </a:rPr>
              <a:t>Elements of Geography </a:t>
            </a:r>
          </a:p>
        </p:txBody>
      </p:sp>
      <p:sp>
        <p:nvSpPr>
          <p:cNvPr id="128003" name="Rectangle 3"/>
          <p:cNvSpPr>
            <a:spLocks noGrp="1" noChangeArrowheads="1"/>
          </p:cNvSpPr>
          <p:nvPr>
            <p:ph idx="1"/>
          </p:nvPr>
        </p:nvSpPr>
        <p:spPr>
          <a:xfrm>
            <a:off x="0" y="1219200"/>
            <a:ext cx="9144000" cy="5257800"/>
          </a:xfrm>
        </p:spPr>
        <p:txBody>
          <a:bodyPr/>
          <a:lstStyle/>
          <a:p>
            <a:pPr eaLnBrk="1" hangingPunct="1">
              <a:lnSpc>
                <a:spcPct val="80000"/>
              </a:lnSpc>
              <a:buFont typeface="Wingdings" pitchFamily="2" charset="2"/>
              <a:buNone/>
              <a:defRPr/>
            </a:pPr>
            <a:r>
              <a:rPr lang="en-US" sz="2800" dirty="0" smtClean="0"/>
              <a:t>Geography consists of at least two different sub-fields of knowledge : </a:t>
            </a:r>
            <a:r>
              <a:rPr lang="en-US" sz="2800" b="1" dirty="0" smtClean="0"/>
              <a:t>Physical geography </a:t>
            </a:r>
            <a:r>
              <a:rPr lang="en-US" sz="2800" dirty="0" smtClean="0"/>
              <a:t>and </a:t>
            </a:r>
            <a:r>
              <a:rPr lang="en-US" sz="2800" b="1" dirty="0" smtClean="0"/>
              <a:t>human geography</a:t>
            </a:r>
            <a:r>
              <a:rPr lang="en-US" sz="2800" dirty="0" smtClean="0"/>
              <a:t>.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The </a:t>
            </a:r>
            <a:r>
              <a:rPr lang="en-US" sz="2800" b="1" dirty="0" smtClean="0"/>
              <a:t>table</a:t>
            </a:r>
            <a:r>
              <a:rPr lang="en-US" sz="2800" dirty="0" smtClean="0"/>
              <a:t> in the next slide also helps to make the differences between these two types of geography.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The table describes some of the phenomena or elements studied by each of these sub-fields of knowledge.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Knowing what kinds of things are studied by geographers provides us with a better understanding of the differences between physical and human geography.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187" name="Group 163"/>
          <p:cNvGraphicFramePr>
            <a:graphicFrameLocks noGrp="1"/>
          </p:cNvGraphicFramePr>
          <p:nvPr/>
        </p:nvGraphicFramePr>
        <p:xfrm>
          <a:off x="457200" y="968375"/>
          <a:ext cx="8001000" cy="5851944"/>
        </p:xfrm>
        <a:graphic>
          <a:graphicData uri="http://schemas.openxmlformats.org/drawingml/2006/table">
            <a:tbl>
              <a:tblPr/>
              <a:tblGrid>
                <a:gridCol w="4486275"/>
                <a:gridCol w="3514725"/>
              </a:tblGrid>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2600" b="1" i="0" u="none" strike="noStrike" cap="none" normalizeH="0" baseline="0" smtClean="0">
                          <a:ln>
                            <a:noFill/>
                          </a:ln>
                          <a:solidFill>
                            <a:srgbClr val="000000"/>
                          </a:solidFill>
                          <a:effectLst/>
                          <a:latin typeface="Times New Roman" pitchFamily="18" charset="0"/>
                          <a:cs typeface="Times New Roman" pitchFamily="18" charset="0"/>
                        </a:rPr>
                        <a:t>Physical Geography</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smtClean="0">
                          <a:ln>
                            <a:noFill/>
                          </a:ln>
                          <a:solidFill>
                            <a:srgbClr val="000000"/>
                          </a:solidFill>
                          <a:effectLst/>
                          <a:latin typeface="Times New Roman" pitchFamily="18" charset="0"/>
                          <a:cs typeface="Times New Roman" pitchFamily="18" charset="0"/>
                        </a:rPr>
                        <a:t> Human Geography</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Rocks and Minerals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Population</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Landforms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Settlements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Soils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Economic Activities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Animals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Transportation</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Plants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Recreational Activities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Water</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Religion</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Atmosphere</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Political Systems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Rivers and Other Water Bodies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Social Traditions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Environment</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Human Migration</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Climate and Weather</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Agricultural Systems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876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Oceans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rgbClr val="333333"/>
                          </a:solidFill>
                          <a:effectLst/>
                          <a:latin typeface="Times New Roman" pitchFamily="18" charset="0"/>
                          <a:cs typeface="Times New Roman" pitchFamily="18" charset="0"/>
                        </a:rPr>
                        <a:t> Urban Systems</a:t>
                      </a:r>
                      <a:endParaRPr kumimoji="0" lang="en-US" sz="2600" b="0" i="0" u="none" strike="noStrike" cap="none" normalizeH="0" baseline="0" smtClean="0">
                        <a:ln>
                          <a:noFill/>
                        </a:ln>
                        <a:solidFill>
                          <a:schemeClr val="tx1"/>
                        </a:solidFill>
                        <a:effectLst/>
                        <a:latin typeface="Arial" charset="0"/>
                      </a:endParaRPr>
                    </a:p>
                  </a:txBody>
                  <a:tcPr marT="45711" marB="45711"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36907" name="Text Box 159"/>
          <p:cNvSpPr txBox="1">
            <a:spLocks noChangeArrowheads="1"/>
          </p:cNvSpPr>
          <p:nvPr/>
        </p:nvSpPr>
        <p:spPr bwMode="auto">
          <a:xfrm>
            <a:off x="0" y="0"/>
            <a:ext cx="9144000" cy="1077913"/>
          </a:xfrm>
          <a:prstGeom prst="rect">
            <a:avLst/>
          </a:prstGeom>
          <a:noFill/>
          <a:ln w="9525">
            <a:noFill/>
            <a:miter lim="800000"/>
            <a:headEnd/>
            <a:tailEnd/>
          </a:ln>
        </p:spPr>
        <p:txBody>
          <a:bodyPr>
            <a:spAutoFit/>
          </a:bodyPr>
          <a:lstStyle/>
          <a:p>
            <a:pPr algn="ctr">
              <a:spcBef>
                <a:spcPct val="50000"/>
              </a:spcBef>
            </a:pPr>
            <a:r>
              <a:rPr lang="en-US" sz="3200" b="1">
                <a:solidFill>
                  <a:srgbClr val="FF9900"/>
                </a:solidFill>
              </a:rPr>
              <a:t>Some of the phenomena studied in physical and human geography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228600"/>
            <a:ext cx="8229600" cy="457200"/>
          </a:xfrm>
        </p:spPr>
        <p:txBody>
          <a:bodyPr>
            <a:normAutofit fontScale="90000"/>
          </a:bodyPr>
          <a:lstStyle/>
          <a:p>
            <a:pPr eaLnBrk="1" hangingPunct="1">
              <a:defRPr/>
            </a:pPr>
            <a:r>
              <a:rPr lang="en-US" sz="3200" b="1" smtClean="0">
                <a:solidFill>
                  <a:srgbClr val="FF9900"/>
                </a:solidFill>
              </a:rPr>
              <a:t>Branches of Geography</a:t>
            </a:r>
          </a:p>
        </p:txBody>
      </p:sp>
      <p:sp>
        <p:nvSpPr>
          <p:cNvPr id="131075" name="Rectangle 3"/>
          <p:cNvSpPr>
            <a:spLocks noGrp="1" noChangeArrowheads="1"/>
          </p:cNvSpPr>
          <p:nvPr>
            <p:ph idx="1"/>
          </p:nvPr>
        </p:nvSpPr>
        <p:spPr>
          <a:xfrm>
            <a:off x="0" y="990600"/>
            <a:ext cx="9144000" cy="5867400"/>
          </a:xfrm>
        </p:spPr>
        <p:txBody>
          <a:bodyPr/>
          <a:lstStyle/>
          <a:p>
            <a:pPr eaLnBrk="1" hangingPunct="1">
              <a:lnSpc>
                <a:spcPct val="80000"/>
              </a:lnSpc>
              <a:buFont typeface="Wingdings" pitchFamily="2" charset="2"/>
              <a:buNone/>
              <a:defRPr/>
            </a:pPr>
            <a:r>
              <a:rPr lang="en-US" sz="2800" dirty="0" smtClean="0"/>
              <a:t>Geography is also a discipline that integrates a wide variety of subject matter. </a:t>
            </a:r>
          </a:p>
          <a:p>
            <a:pPr eaLnBrk="1" hangingPunct="1">
              <a:lnSpc>
                <a:spcPct val="80000"/>
              </a:lnSpc>
              <a:buFont typeface="Wingdings" pitchFamily="2" charset="2"/>
              <a:buNone/>
              <a:defRPr/>
            </a:pPr>
            <a:endParaRPr lang="en-US" sz="900" dirty="0" smtClean="0">
              <a:solidFill>
                <a:srgbClr val="FF9900"/>
              </a:solidFill>
            </a:endParaRPr>
          </a:p>
          <a:p>
            <a:pPr eaLnBrk="1" hangingPunct="1">
              <a:lnSpc>
                <a:spcPct val="80000"/>
              </a:lnSpc>
              <a:buFont typeface="Wingdings" pitchFamily="2" charset="2"/>
              <a:buNone/>
              <a:defRPr/>
            </a:pPr>
            <a:r>
              <a:rPr lang="en-US" sz="2800" dirty="0" smtClean="0">
                <a:solidFill>
                  <a:srgbClr val="FF9900"/>
                </a:solidFill>
              </a:rPr>
              <a:t>Physical geography's</a:t>
            </a:r>
            <a:r>
              <a:rPr lang="en-US" sz="2800" dirty="0" smtClean="0"/>
              <a:t> primary sub-disciplines:</a:t>
            </a:r>
          </a:p>
          <a:p>
            <a:pPr eaLnBrk="1" hangingPunct="1">
              <a:lnSpc>
                <a:spcPct val="80000"/>
              </a:lnSpc>
              <a:buFont typeface="Wingdings" pitchFamily="2" charset="2"/>
              <a:buNone/>
              <a:defRPr/>
            </a:pPr>
            <a:endParaRPr lang="en-US" sz="1600" dirty="0" smtClean="0"/>
          </a:p>
          <a:p>
            <a:pPr eaLnBrk="1" hangingPunct="1">
              <a:lnSpc>
                <a:spcPct val="80000"/>
              </a:lnSpc>
              <a:buFont typeface="Wingdings" pitchFamily="2" charset="2"/>
              <a:buNone/>
              <a:defRPr/>
            </a:pPr>
            <a:r>
              <a:rPr lang="en-US" sz="2800" dirty="0" smtClean="0"/>
              <a:t> study the Earth's atmosphere (</a:t>
            </a:r>
            <a:r>
              <a:rPr lang="en-US" sz="2800" b="1" dirty="0" smtClean="0"/>
              <a:t>meteorology and climatology</a:t>
            </a:r>
            <a:r>
              <a:rPr lang="en-US" sz="2800" dirty="0" smtClean="0"/>
              <a:t>), animal and plant life (</a:t>
            </a:r>
            <a:r>
              <a:rPr lang="en-US" sz="2800" b="1" dirty="0" smtClean="0"/>
              <a:t>biogeography</a:t>
            </a:r>
            <a:r>
              <a:rPr lang="en-US" sz="2800" dirty="0" smtClean="0"/>
              <a:t>), physical landscape (</a:t>
            </a:r>
            <a:r>
              <a:rPr lang="en-US" sz="2800" b="1" dirty="0" smtClean="0"/>
              <a:t>geomorphology</a:t>
            </a:r>
            <a:r>
              <a:rPr lang="en-US" sz="2800" dirty="0" smtClean="0"/>
              <a:t>), soils (</a:t>
            </a:r>
            <a:r>
              <a:rPr lang="en-US" sz="2800" b="1" dirty="0" err="1" smtClean="0"/>
              <a:t>pedology</a:t>
            </a:r>
            <a:r>
              <a:rPr lang="en-US" sz="2800" dirty="0" smtClean="0"/>
              <a:t>), and waters (</a:t>
            </a:r>
            <a:r>
              <a:rPr lang="en-US" sz="2800" b="1" dirty="0" smtClean="0"/>
              <a:t>hydrology</a:t>
            </a:r>
            <a:r>
              <a:rPr lang="en-US" sz="2800" dirty="0" smtClean="0"/>
              <a:t>);</a:t>
            </a:r>
          </a:p>
          <a:p>
            <a:pPr eaLnBrk="1" hangingPunct="1">
              <a:lnSpc>
                <a:spcPct val="80000"/>
              </a:lnSpc>
              <a:buFont typeface="Wingdings" pitchFamily="2" charset="2"/>
              <a:buNone/>
              <a:defRPr/>
            </a:pPr>
            <a:endParaRPr lang="en-US" sz="1400" dirty="0" smtClean="0"/>
          </a:p>
          <a:p>
            <a:pPr eaLnBrk="1" hangingPunct="1">
              <a:lnSpc>
                <a:spcPct val="80000"/>
              </a:lnSpc>
              <a:buFont typeface="Wingdings" pitchFamily="2" charset="2"/>
              <a:buNone/>
              <a:defRPr/>
            </a:pPr>
            <a:r>
              <a:rPr lang="en-US" sz="2800" dirty="0" smtClean="0"/>
              <a:t>The </a:t>
            </a:r>
            <a:r>
              <a:rPr lang="en-US" sz="2800" dirty="0" smtClean="0">
                <a:solidFill>
                  <a:srgbClr val="FF9900"/>
                </a:solidFill>
              </a:rPr>
              <a:t>human geography</a:t>
            </a:r>
            <a:r>
              <a:rPr lang="en-US" sz="2800" dirty="0" smtClean="0"/>
              <a:t> includes: </a:t>
            </a:r>
          </a:p>
          <a:p>
            <a:pPr eaLnBrk="1" hangingPunct="1">
              <a:lnSpc>
                <a:spcPct val="80000"/>
              </a:lnSpc>
              <a:buFont typeface="Wingdings" pitchFamily="2" charset="2"/>
              <a:buNone/>
              <a:defRPr/>
            </a:pPr>
            <a:endParaRPr lang="en-US" sz="1200" dirty="0" smtClean="0"/>
          </a:p>
          <a:p>
            <a:pPr eaLnBrk="1" hangingPunct="1">
              <a:lnSpc>
                <a:spcPct val="80000"/>
              </a:lnSpc>
              <a:buFont typeface="Wingdings" pitchFamily="2" charset="2"/>
              <a:buNone/>
              <a:defRPr/>
            </a:pPr>
            <a:r>
              <a:rPr lang="en-US" sz="2800" dirty="0" smtClean="0"/>
              <a:t>human society and culture (</a:t>
            </a:r>
            <a:r>
              <a:rPr lang="en-US" sz="2800" b="1" dirty="0" smtClean="0"/>
              <a:t>social and cultural geography</a:t>
            </a:r>
            <a:r>
              <a:rPr lang="en-US" sz="2800" dirty="0" smtClean="0"/>
              <a:t>), behavior (</a:t>
            </a:r>
            <a:r>
              <a:rPr lang="en-US" sz="2800" b="1" dirty="0" smtClean="0"/>
              <a:t>behavioral geography</a:t>
            </a:r>
            <a:r>
              <a:rPr lang="en-US" sz="2800" dirty="0" smtClean="0"/>
              <a:t>), economics (</a:t>
            </a:r>
            <a:r>
              <a:rPr lang="en-US" sz="2800" b="1" dirty="0" smtClean="0"/>
              <a:t>economic geography</a:t>
            </a:r>
            <a:r>
              <a:rPr lang="en-US" sz="2800" dirty="0" smtClean="0"/>
              <a:t>), politics (</a:t>
            </a:r>
            <a:r>
              <a:rPr lang="en-US" sz="2800" b="1" dirty="0" smtClean="0"/>
              <a:t>political geography</a:t>
            </a:r>
            <a:r>
              <a:rPr lang="en-US" sz="2800" dirty="0" smtClean="0"/>
              <a:t>), and urban systems (</a:t>
            </a:r>
            <a:r>
              <a:rPr lang="en-US" sz="2800" b="1" dirty="0" smtClean="0"/>
              <a:t>urban geography</a:t>
            </a:r>
            <a:r>
              <a:rPr lang="en-US" sz="2800" dirty="0" smtClean="0"/>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457200" y="228600"/>
            <a:ext cx="8229600" cy="685800"/>
          </a:xfrm>
        </p:spPr>
        <p:txBody>
          <a:bodyPr/>
          <a:lstStyle/>
          <a:p>
            <a:pPr eaLnBrk="1" hangingPunct="1">
              <a:defRPr/>
            </a:pPr>
            <a:r>
              <a:rPr lang="en-US" sz="3600" b="1" smtClean="0">
                <a:solidFill>
                  <a:srgbClr val="FF9900"/>
                </a:solidFill>
              </a:rPr>
              <a:t>Holistic approach</a:t>
            </a:r>
          </a:p>
        </p:txBody>
      </p:sp>
      <p:sp>
        <p:nvSpPr>
          <p:cNvPr id="133123" name="Rectangle 3"/>
          <p:cNvSpPr>
            <a:spLocks noGrp="1" noChangeArrowheads="1"/>
          </p:cNvSpPr>
          <p:nvPr>
            <p:ph idx="1"/>
          </p:nvPr>
        </p:nvSpPr>
        <p:spPr>
          <a:xfrm>
            <a:off x="0" y="1295400"/>
            <a:ext cx="9144000" cy="5334000"/>
          </a:xfrm>
        </p:spPr>
        <p:txBody>
          <a:bodyPr/>
          <a:lstStyle/>
          <a:p>
            <a:pPr eaLnBrk="1" hangingPunct="1">
              <a:lnSpc>
                <a:spcPct val="80000"/>
              </a:lnSpc>
              <a:buFont typeface="Wingdings" pitchFamily="2" charset="2"/>
              <a:buNone/>
              <a:defRPr/>
            </a:pPr>
            <a:r>
              <a:rPr lang="en-US" sz="2800" dirty="0" smtClean="0"/>
              <a:t>The study of geography can also involve a holistic synthesis. Holistic synthesis connects knowledge from a variety of academic fields in both human and physical geography.</a:t>
            </a:r>
          </a:p>
          <a:p>
            <a:pPr eaLnBrk="1" hangingPunct="1">
              <a:lnSpc>
                <a:spcPct val="80000"/>
              </a:lnSpc>
              <a:buFont typeface="Wingdings" pitchFamily="2" charset="2"/>
              <a:buNone/>
              <a:defRPr/>
            </a:pPr>
            <a:endParaRPr lang="en-US" sz="1200" dirty="0" smtClean="0"/>
          </a:p>
          <a:p>
            <a:pPr eaLnBrk="1" hangingPunct="1">
              <a:lnSpc>
                <a:spcPct val="80000"/>
              </a:lnSpc>
              <a:buFont typeface="Wingdings" pitchFamily="2" charset="2"/>
              <a:buNone/>
              <a:defRPr/>
            </a:pPr>
            <a:r>
              <a:rPr lang="en-US" sz="2800" dirty="0" smtClean="0"/>
              <a:t> For example, the study of the enhancement of the Earth's </a:t>
            </a:r>
            <a:r>
              <a:rPr lang="en-US" sz="2800" b="1" dirty="0" smtClean="0"/>
              <a:t>greenhouse effect</a:t>
            </a:r>
            <a:r>
              <a:rPr lang="en-US" sz="2800" dirty="0" smtClean="0"/>
              <a:t> and the resulting </a:t>
            </a:r>
            <a:r>
              <a:rPr lang="en-US" sz="2800" b="1" dirty="0" smtClean="0"/>
              <a:t>global warming</a:t>
            </a:r>
            <a:r>
              <a:rPr lang="en-US" sz="2800" dirty="0" smtClean="0"/>
              <a:t> requires a multidisciplinary approach for complete understanding. </a:t>
            </a:r>
          </a:p>
          <a:p>
            <a:pPr eaLnBrk="1" hangingPunct="1">
              <a:lnSpc>
                <a:spcPct val="80000"/>
              </a:lnSpc>
              <a:buFont typeface="Wingdings" pitchFamily="2" charset="2"/>
              <a:buNone/>
              <a:defRPr/>
            </a:pPr>
            <a:endParaRPr lang="en-US" sz="1400" dirty="0" smtClean="0"/>
          </a:p>
          <a:p>
            <a:pPr eaLnBrk="1" hangingPunct="1">
              <a:lnSpc>
                <a:spcPct val="80000"/>
              </a:lnSpc>
              <a:buFont typeface="Wingdings" pitchFamily="2" charset="2"/>
              <a:buNone/>
              <a:defRPr/>
            </a:pPr>
            <a:r>
              <a:rPr lang="en-US" sz="2800" dirty="0" smtClean="0"/>
              <a:t>The fields of </a:t>
            </a:r>
            <a:r>
              <a:rPr lang="en-US" sz="2800" b="1" dirty="0" smtClean="0">
                <a:solidFill>
                  <a:srgbClr val="FF9900"/>
                </a:solidFill>
              </a:rPr>
              <a:t>climatology and meteorology </a:t>
            </a:r>
            <a:r>
              <a:rPr lang="en-US" sz="2800" dirty="0" smtClean="0"/>
              <a:t>are required to understand the </a:t>
            </a:r>
            <a:r>
              <a:rPr lang="en-US" sz="2800" b="1" dirty="0" smtClean="0"/>
              <a:t>physical effects </a:t>
            </a:r>
            <a:r>
              <a:rPr lang="en-US" sz="2800" dirty="0" smtClean="0"/>
              <a:t>of adding additional greenhouse gases to the atmosphere's radiation balance.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457200" y="381000"/>
            <a:ext cx="8229600" cy="838200"/>
          </a:xfrm>
        </p:spPr>
        <p:txBody>
          <a:bodyPr/>
          <a:lstStyle/>
          <a:p>
            <a:pPr eaLnBrk="1" hangingPunct="1">
              <a:defRPr/>
            </a:pPr>
            <a:r>
              <a:rPr lang="en-US" sz="4000" b="1" smtClean="0">
                <a:solidFill>
                  <a:srgbClr val="FF9900"/>
                </a:solidFill>
              </a:rPr>
              <a:t>Holistic approach….</a:t>
            </a:r>
          </a:p>
        </p:txBody>
      </p:sp>
      <p:sp>
        <p:nvSpPr>
          <p:cNvPr id="190467" name="Rectangle 3"/>
          <p:cNvSpPr>
            <a:spLocks noGrp="1" noChangeArrowheads="1"/>
          </p:cNvSpPr>
          <p:nvPr>
            <p:ph idx="1"/>
          </p:nvPr>
        </p:nvSpPr>
        <p:spPr>
          <a:xfrm>
            <a:off x="0" y="1524000"/>
            <a:ext cx="9144000" cy="5334000"/>
          </a:xfrm>
        </p:spPr>
        <p:txBody>
          <a:bodyPr/>
          <a:lstStyle/>
          <a:p>
            <a:pPr eaLnBrk="1" hangingPunct="1">
              <a:buFont typeface="Wingdings" pitchFamily="2" charset="2"/>
              <a:buNone/>
              <a:defRPr/>
            </a:pPr>
            <a:r>
              <a:rPr lang="en-US" sz="2800" dirty="0" smtClean="0"/>
              <a:t>The field of </a:t>
            </a:r>
            <a:r>
              <a:rPr lang="en-US" sz="2800" b="1" dirty="0" smtClean="0">
                <a:solidFill>
                  <a:srgbClr val="FF0000"/>
                </a:solidFill>
              </a:rPr>
              <a:t>economic geography </a:t>
            </a:r>
            <a:r>
              <a:rPr lang="en-US" sz="2800" dirty="0" smtClean="0"/>
              <a:t>provides information on how various forms of </a:t>
            </a:r>
            <a:r>
              <a:rPr lang="en-US" sz="2800" dirty="0" smtClean="0">
                <a:solidFill>
                  <a:srgbClr val="FF0000"/>
                </a:solidFill>
              </a:rPr>
              <a:t>human economic activity </a:t>
            </a:r>
            <a:r>
              <a:rPr lang="en-US" sz="2800" dirty="0" smtClean="0"/>
              <a:t>contribute to the emission of greenhouse gases through fossil fuel burning and land-use change. </a:t>
            </a:r>
          </a:p>
          <a:p>
            <a:pPr eaLnBrk="1" hangingPunct="1">
              <a:buFont typeface="Wingdings" pitchFamily="2" charset="2"/>
              <a:buNone/>
              <a:defRPr/>
            </a:pPr>
            <a:endParaRPr lang="en-US" sz="2800" dirty="0" smtClean="0"/>
          </a:p>
          <a:p>
            <a:pPr eaLnBrk="1" hangingPunct="1">
              <a:buFont typeface="Wingdings" pitchFamily="2" charset="2"/>
              <a:buNone/>
              <a:defRPr/>
            </a:pPr>
            <a:r>
              <a:rPr lang="en-US" sz="2800" dirty="0" smtClean="0"/>
              <a:t>Combining the knowledge of both of these academic areas gives us a more comprehensive understanding of why this serious environmental problem is occurring.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continuum"/>
          <p:cNvPicPr>
            <a:picLocks noChangeAspect="1" noChangeArrowheads="1"/>
          </p:cNvPicPr>
          <p:nvPr/>
        </p:nvPicPr>
        <p:blipFill>
          <a:blip r:embed="rId2" cstate="print"/>
          <a:srcRect/>
          <a:stretch>
            <a:fillRect/>
          </a:stretch>
        </p:blipFill>
        <p:spPr bwMode="auto">
          <a:xfrm>
            <a:off x="304800" y="1323975"/>
            <a:ext cx="8763000" cy="5381625"/>
          </a:xfrm>
          <a:prstGeom prst="rect">
            <a:avLst/>
          </a:prstGeom>
          <a:noFill/>
          <a:ln w="9525">
            <a:noFill/>
            <a:miter lim="800000"/>
            <a:headEnd/>
            <a:tailEnd/>
          </a:ln>
        </p:spPr>
      </p:pic>
      <p:sp>
        <p:nvSpPr>
          <p:cNvPr id="40963" name="Text Box 5"/>
          <p:cNvSpPr txBox="1">
            <a:spLocks noChangeArrowheads="1"/>
          </p:cNvSpPr>
          <p:nvPr/>
        </p:nvSpPr>
        <p:spPr bwMode="auto">
          <a:xfrm>
            <a:off x="228600" y="381000"/>
            <a:ext cx="8915400" cy="825500"/>
          </a:xfrm>
          <a:prstGeom prst="rect">
            <a:avLst/>
          </a:prstGeom>
          <a:noFill/>
          <a:ln w="9525">
            <a:noFill/>
            <a:miter lim="800000"/>
            <a:headEnd/>
            <a:tailEnd/>
          </a:ln>
        </p:spPr>
        <p:txBody>
          <a:bodyPr>
            <a:spAutoFit/>
          </a:bodyPr>
          <a:lstStyle/>
          <a:p>
            <a:pPr algn="ctr">
              <a:lnSpc>
                <a:spcPct val="50000"/>
              </a:lnSpc>
              <a:spcBef>
                <a:spcPct val="50000"/>
              </a:spcBef>
            </a:pPr>
            <a:r>
              <a:rPr lang="en-US" sz="3200">
                <a:solidFill>
                  <a:srgbClr val="FF9900"/>
                </a:solidFill>
              </a:rPr>
              <a:t>Major sub-disciplines of physical </a:t>
            </a:r>
          </a:p>
          <a:p>
            <a:pPr algn="ctr">
              <a:lnSpc>
                <a:spcPct val="50000"/>
              </a:lnSpc>
              <a:spcBef>
                <a:spcPct val="50000"/>
              </a:spcBef>
            </a:pPr>
            <a:r>
              <a:rPr lang="en-US" sz="3200">
                <a:solidFill>
                  <a:srgbClr val="FF9900"/>
                </a:solidFill>
              </a:rPr>
              <a:t>and human geography</a:t>
            </a:r>
            <a:r>
              <a:rPr lang="en-US" sz="320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457200" y="381000"/>
            <a:ext cx="8229600" cy="609600"/>
          </a:xfrm>
        </p:spPr>
        <p:txBody>
          <a:bodyPr/>
          <a:lstStyle/>
          <a:p>
            <a:pPr eaLnBrk="1" hangingPunct="1">
              <a:defRPr/>
            </a:pPr>
            <a:r>
              <a:rPr lang="en-US" sz="3600" b="1" smtClean="0">
                <a:solidFill>
                  <a:srgbClr val="FF9900"/>
                </a:solidFill>
              </a:rPr>
              <a:t>History of Geography….</a:t>
            </a:r>
            <a:r>
              <a:rPr lang="en-US" sz="2000" b="1" smtClean="0">
                <a:solidFill>
                  <a:srgbClr val="FF9900"/>
                </a:solidFill>
              </a:rPr>
              <a:t>cont</a:t>
            </a:r>
          </a:p>
        </p:txBody>
      </p:sp>
      <p:sp>
        <p:nvSpPr>
          <p:cNvPr id="108547" name="Rectangle 3"/>
          <p:cNvSpPr>
            <a:spLocks noGrp="1" noChangeArrowheads="1"/>
          </p:cNvSpPr>
          <p:nvPr>
            <p:ph idx="1"/>
          </p:nvPr>
        </p:nvSpPr>
        <p:spPr>
          <a:xfrm>
            <a:off x="0" y="1524000"/>
            <a:ext cx="9144000" cy="5334000"/>
          </a:xfrm>
        </p:spPr>
        <p:txBody>
          <a:bodyPr/>
          <a:lstStyle/>
          <a:p>
            <a:pPr eaLnBrk="1" hangingPunct="1">
              <a:lnSpc>
                <a:spcPct val="90000"/>
              </a:lnSpc>
              <a:buFont typeface="Wingdings" pitchFamily="2" charset="2"/>
              <a:buNone/>
              <a:defRPr/>
            </a:pPr>
            <a:r>
              <a:rPr lang="en-US" sz="2800" dirty="0" smtClean="0"/>
              <a:t>The </a:t>
            </a:r>
            <a:r>
              <a:rPr lang="en-US" sz="2800" dirty="0" smtClean="0">
                <a:solidFill>
                  <a:srgbClr val="7030A0"/>
                </a:solidFill>
              </a:rPr>
              <a:t>early Greeks </a:t>
            </a:r>
            <a:r>
              <a:rPr lang="en-US" sz="2800" dirty="0" smtClean="0"/>
              <a:t>were the first civilization to practice a form of geography that was more than simple map making or </a:t>
            </a:r>
            <a:r>
              <a:rPr lang="en-US" sz="2800" b="1" dirty="0" smtClean="0"/>
              <a:t>cartography</a:t>
            </a:r>
            <a:r>
              <a:rPr lang="en-US" sz="2800" dirty="0" smtClean="0"/>
              <a:t>. </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Greek philosophers and scientist were interested in learning about spatial nature of human and physical features found on the Earth.</a:t>
            </a:r>
          </a:p>
          <a:p>
            <a:pPr eaLnBrk="1" hangingPunct="1">
              <a:lnSpc>
                <a:spcPct val="90000"/>
              </a:lnSpc>
              <a:buFont typeface="Wingdings" pitchFamily="2" charset="2"/>
              <a:buNone/>
              <a:defRPr/>
            </a:pPr>
            <a:endParaRPr lang="en-US" sz="2800" dirty="0" smtClean="0"/>
          </a:p>
          <a:p>
            <a:pPr eaLnBrk="1" hangingPunct="1">
              <a:lnSpc>
                <a:spcPct val="90000"/>
              </a:lnSpc>
              <a:buFont typeface="Wingdings" pitchFamily="2" charset="2"/>
              <a:buNone/>
              <a:defRPr/>
            </a:pPr>
            <a:r>
              <a:rPr lang="en-US" sz="2800" dirty="0" smtClean="0"/>
              <a:t>One of the first Greek geographers was </a:t>
            </a:r>
            <a:r>
              <a:rPr lang="en-US" sz="2800" b="1" dirty="0" smtClean="0"/>
              <a:t>Herodotus</a:t>
            </a:r>
            <a:r>
              <a:rPr lang="en-US" sz="2800" dirty="0" smtClean="0"/>
              <a:t> (484 - 425 BC). Herodotus wrote a number of volumes that described the human and physical geography of the various regions of the Persian Empire.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0" y="381000"/>
            <a:ext cx="8839200" cy="685800"/>
          </a:xfrm>
        </p:spPr>
        <p:txBody>
          <a:bodyPr>
            <a:normAutofit fontScale="90000"/>
          </a:bodyPr>
          <a:lstStyle/>
          <a:p>
            <a:pPr eaLnBrk="1" hangingPunct="1">
              <a:defRPr/>
            </a:pPr>
            <a:r>
              <a:rPr lang="en-US" sz="3600" b="1" dirty="0" smtClean="0">
                <a:solidFill>
                  <a:srgbClr val="FF9900"/>
                </a:solidFill>
              </a:rPr>
              <a:t>Strength and Weakness of </a:t>
            </a:r>
            <a:br>
              <a:rPr lang="en-US" sz="3600" b="1" dirty="0" smtClean="0">
                <a:solidFill>
                  <a:srgbClr val="FF9900"/>
                </a:solidFill>
              </a:rPr>
            </a:br>
            <a:r>
              <a:rPr lang="en-US" sz="3600" b="1" dirty="0" smtClean="0">
                <a:solidFill>
                  <a:srgbClr val="FF9900"/>
                </a:solidFill>
              </a:rPr>
              <a:t>Holistic Nature</a:t>
            </a:r>
          </a:p>
        </p:txBody>
      </p:sp>
      <p:sp>
        <p:nvSpPr>
          <p:cNvPr id="134147" name="Rectangle 3"/>
          <p:cNvSpPr>
            <a:spLocks noGrp="1" noChangeArrowheads="1"/>
          </p:cNvSpPr>
          <p:nvPr>
            <p:ph idx="1"/>
          </p:nvPr>
        </p:nvSpPr>
        <p:spPr>
          <a:xfrm>
            <a:off x="304800" y="1524000"/>
            <a:ext cx="8839200" cy="5334000"/>
          </a:xfrm>
        </p:spPr>
        <p:txBody>
          <a:bodyPr/>
          <a:lstStyle/>
          <a:p>
            <a:pPr eaLnBrk="1" hangingPunct="1">
              <a:buFont typeface="Wingdings" pitchFamily="2" charset="2"/>
              <a:buNone/>
              <a:defRPr/>
            </a:pPr>
            <a:r>
              <a:rPr lang="en-US" sz="2800" dirty="0" smtClean="0"/>
              <a:t>The holistic nature of geography has both strength and weakness.</a:t>
            </a:r>
          </a:p>
          <a:p>
            <a:pPr eaLnBrk="1" hangingPunct="1">
              <a:buFont typeface="Wingdings" pitchFamily="2" charset="2"/>
              <a:buNone/>
              <a:defRPr/>
            </a:pPr>
            <a:endParaRPr lang="en-US" sz="2800" dirty="0" smtClean="0"/>
          </a:p>
          <a:p>
            <a:pPr eaLnBrk="1" hangingPunct="1">
              <a:buFont typeface="Wingdings" pitchFamily="2" charset="2"/>
              <a:buNone/>
              <a:defRPr/>
            </a:pPr>
            <a:r>
              <a:rPr lang="en-US" sz="2800" dirty="0" smtClean="0"/>
              <a:t>Geography's strength comes from its </a:t>
            </a:r>
            <a:r>
              <a:rPr lang="en-US" sz="2800" dirty="0" smtClean="0">
                <a:solidFill>
                  <a:srgbClr val="FFFF00"/>
                </a:solidFill>
              </a:rPr>
              <a:t>ability to connect functional interrelationships that are not normally noticed in narrowly defined fields of knowledge</a:t>
            </a:r>
            <a:r>
              <a:rPr lang="en-US" sz="2800" dirty="0" smtClean="0"/>
              <a:t>.</a:t>
            </a:r>
          </a:p>
          <a:p>
            <a:pPr eaLnBrk="1" hangingPunct="1">
              <a:buFont typeface="Wingdings" pitchFamily="2" charset="2"/>
              <a:buNone/>
              <a:defRPr/>
            </a:pPr>
            <a:endParaRPr lang="en-US" sz="2800" dirty="0" smtClean="0"/>
          </a:p>
          <a:p>
            <a:pPr eaLnBrk="1" hangingPunct="1">
              <a:buFont typeface="Wingdings" pitchFamily="2" charset="2"/>
              <a:buNone/>
              <a:defRPr/>
            </a:pPr>
            <a:r>
              <a:rPr lang="en-US" sz="2800" dirty="0" smtClean="0"/>
              <a:t> The most obvious weakness associated with the geographical approach is related to the fact that </a:t>
            </a:r>
            <a:r>
              <a:rPr lang="en-US" sz="2800" dirty="0" smtClean="0">
                <a:solidFill>
                  <a:srgbClr val="FFFF00"/>
                </a:solidFill>
              </a:rPr>
              <a:t>holistic understanding is often too simple and misses important details of cause and effect.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457200" y="381000"/>
            <a:ext cx="8229600" cy="304800"/>
          </a:xfrm>
        </p:spPr>
        <p:txBody>
          <a:bodyPr>
            <a:normAutofit fontScale="90000"/>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09571" name="Rectangle 3"/>
          <p:cNvSpPr>
            <a:spLocks noGrp="1" noChangeArrowheads="1"/>
          </p:cNvSpPr>
          <p:nvPr>
            <p:ph idx="1"/>
          </p:nvPr>
        </p:nvSpPr>
        <p:spPr>
          <a:xfrm>
            <a:off x="0" y="914400"/>
            <a:ext cx="9144000" cy="5943600"/>
          </a:xfrm>
        </p:spPr>
        <p:txBody>
          <a:bodyPr/>
          <a:lstStyle/>
          <a:p>
            <a:pPr eaLnBrk="1" hangingPunct="1">
              <a:lnSpc>
                <a:spcPct val="80000"/>
              </a:lnSpc>
              <a:buFont typeface="Wingdings" pitchFamily="2" charset="2"/>
              <a:buNone/>
              <a:defRPr/>
            </a:pPr>
            <a:r>
              <a:rPr lang="en-US" sz="2800" dirty="0" smtClean="0"/>
              <a:t>The ancient Greeks were also interested in the form, size, and geometry of the Earth. </a:t>
            </a:r>
            <a:r>
              <a:rPr lang="en-US" sz="2800" b="1" dirty="0" smtClean="0"/>
              <a:t>Aristotle</a:t>
            </a:r>
            <a:r>
              <a:rPr lang="en-US" sz="2800" dirty="0" smtClean="0"/>
              <a:t> (384 - 322 BC) hypothesized and scientifically demonstrated that the Earth had a spherical shape.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The first individual to accurately calculate the circumference of the Earth was the Greek geographer </a:t>
            </a:r>
            <a:r>
              <a:rPr lang="en-US" sz="2800" b="1" dirty="0" smtClean="0"/>
              <a:t>Eratosthenes</a:t>
            </a:r>
            <a:r>
              <a:rPr lang="en-US" sz="2800" dirty="0" smtClean="0"/>
              <a:t> (276 - 194 BC). Eratosthenes calculated the equatorial circumference to be 40,233 kilometers using simple geometric relationships.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This primitive calculation was unusually accurate. Measurements of the Earth using modern satellite technology have computed the circumference to be 40,072 kilometers.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57200" y="228600"/>
            <a:ext cx="8229600" cy="533400"/>
          </a:xfrm>
        </p:spPr>
        <p:txBody>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10595" name="Rectangle 3"/>
          <p:cNvSpPr>
            <a:spLocks noGrp="1" noChangeArrowheads="1"/>
          </p:cNvSpPr>
          <p:nvPr>
            <p:ph idx="1"/>
          </p:nvPr>
        </p:nvSpPr>
        <p:spPr>
          <a:xfrm>
            <a:off x="0" y="914400"/>
            <a:ext cx="9144000" cy="5943600"/>
          </a:xfrm>
        </p:spPr>
        <p:txBody>
          <a:bodyPr/>
          <a:lstStyle/>
          <a:p>
            <a:pPr eaLnBrk="1" hangingPunct="1">
              <a:lnSpc>
                <a:spcPct val="80000"/>
              </a:lnSpc>
              <a:defRPr/>
            </a:pPr>
            <a:r>
              <a:rPr lang="en-US" sz="2800" dirty="0" smtClean="0"/>
              <a:t>Most of the Greek accomplishments in geography were passed on to the Romans. Roman military commanders and administrators used this information to guide the expansion of their Empire.</a:t>
            </a:r>
          </a:p>
          <a:p>
            <a:pPr eaLnBrk="1" hangingPunct="1">
              <a:lnSpc>
                <a:spcPct val="80000"/>
              </a:lnSpc>
              <a:defRPr/>
            </a:pPr>
            <a:endParaRPr lang="en-US" sz="2800" dirty="0" smtClean="0"/>
          </a:p>
          <a:p>
            <a:pPr eaLnBrk="1" hangingPunct="1">
              <a:lnSpc>
                <a:spcPct val="80000"/>
              </a:lnSpc>
              <a:defRPr/>
            </a:pPr>
            <a:r>
              <a:rPr lang="en-US" sz="2800" dirty="0" smtClean="0"/>
              <a:t>The Romans also made several important additions to geographical knowledge. </a:t>
            </a:r>
            <a:r>
              <a:rPr lang="en-US" sz="2800" b="1" dirty="0" smtClean="0"/>
              <a:t>Strabo</a:t>
            </a:r>
            <a:r>
              <a:rPr lang="en-US" sz="2800" dirty="0" smtClean="0"/>
              <a:t> (64 BC - 20 AD) wrote a 17 volume series called "</a:t>
            </a:r>
            <a:r>
              <a:rPr lang="en-US" sz="2800" b="1" dirty="0" err="1" smtClean="0"/>
              <a:t>Geographia</a:t>
            </a:r>
            <a:r>
              <a:rPr lang="en-US" sz="2800" dirty="0" smtClean="0"/>
              <a:t>". </a:t>
            </a:r>
          </a:p>
          <a:p>
            <a:pPr eaLnBrk="1" hangingPunct="1">
              <a:lnSpc>
                <a:spcPct val="80000"/>
              </a:lnSpc>
              <a:defRPr/>
            </a:pPr>
            <a:endParaRPr lang="en-US" sz="2800" dirty="0" smtClean="0"/>
          </a:p>
          <a:p>
            <a:pPr eaLnBrk="1" hangingPunct="1">
              <a:lnSpc>
                <a:spcPct val="80000"/>
              </a:lnSpc>
              <a:defRPr/>
            </a:pPr>
            <a:r>
              <a:rPr lang="en-US" sz="2800" dirty="0" smtClean="0"/>
              <a:t>Strabo claimed to have traveled widely and recorded what he had seen and experienced from a geographical perspective. In his </a:t>
            </a:r>
            <a:r>
              <a:rPr lang="en-US" sz="2800" dirty="0" smtClean="0">
                <a:solidFill>
                  <a:srgbClr val="7030A0"/>
                </a:solidFill>
              </a:rPr>
              <a:t>series of books</a:t>
            </a:r>
            <a:r>
              <a:rPr lang="en-US" sz="2800" dirty="0" smtClean="0"/>
              <a:t>, Strabo </a:t>
            </a:r>
            <a:r>
              <a:rPr lang="en-US" sz="2800" dirty="0" smtClean="0">
                <a:solidFill>
                  <a:srgbClr val="7030A0"/>
                </a:solidFill>
              </a:rPr>
              <a:t>described the cultural geographies </a:t>
            </a:r>
            <a:r>
              <a:rPr lang="en-US" sz="2800" dirty="0" smtClean="0"/>
              <a:t>of the various societies of people found from </a:t>
            </a:r>
            <a:r>
              <a:rPr lang="en-US" sz="2800" dirty="0" smtClean="0">
                <a:solidFill>
                  <a:srgbClr val="7030A0"/>
                </a:solidFill>
              </a:rPr>
              <a:t>Britain</a:t>
            </a:r>
            <a:r>
              <a:rPr lang="en-US" sz="2800" dirty="0" smtClean="0"/>
              <a:t> to as far east as </a:t>
            </a:r>
            <a:r>
              <a:rPr lang="en-US" sz="2800" dirty="0" smtClean="0">
                <a:solidFill>
                  <a:srgbClr val="7030A0"/>
                </a:solidFill>
              </a:rPr>
              <a:t>India</a:t>
            </a:r>
            <a:r>
              <a:rPr lang="en-US" sz="2800" dirty="0" smtClean="0"/>
              <a:t>, and south to </a:t>
            </a:r>
            <a:r>
              <a:rPr lang="en-US" sz="2800" dirty="0" smtClean="0">
                <a:solidFill>
                  <a:srgbClr val="7030A0"/>
                </a:solidFill>
              </a:rPr>
              <a:t>Ethiopia</a:t>
            </a:r>
            <a:r>
              <a:rPr lang="en-US" sz="2800" dirty="0" smtClean="0"/>
              <a:t> and as far north as </a:t>
            </a:r>
            <a:r>
              <a:rPr lang="en-US" sz="2800" dirty="0" smtClean="0">
                <a:solidFill>
                  <a:srgbClr val="7030A0"/>
                </a:solidFill>
              </a:rPr>
              <a:t>Iceland</a:t>
            </a:r>
            <a:r>
              <a:rPr lang="en-US" sz="28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381000"/>
            <a:ext cx="8229600" cy="152400"/>
          </a:xfrm>
        </p:spPr>
        <p:txBody>
          <a:bodyPr>
            <a:normAutofit fontScale="90000"/>
          </a:bodyPr>
          <a:lstStyle/>
          <a:p>
            <a:pPr eaLnBrk="1" hangingPunct="1">
              <a:defRPr/>
            </a:pPr>
            <a:r>
              <a:rPr lang="en-US" sz="3200" b="1" smtClean="0">
                <a:solidFill>
                  <a:srgbClr val="FF9900"/>
                </a:solidFill>
              </a:rPr>
              <a:t>History of Geography………..</a:t>
            </a:r>
            <a:r>
              <a:rPr lang="en-US" sz="1800" b="1" smtClean="0">
                <a:solidFill>
                  <a:srgbClr val="FF9900"/>
                </a:solidFill>
              </a:rPr>
              <a:t>cont</a:t>
            </a:r>
          </a:p>
        </p:txBody>
      </p:sp>
      <p:sp>
        <p:nvSpPr>
          <p:cNvPr id="111619" name="Rectangle 3"/>
          <p:cNvSpPr>
            <a:spLocks noGrp="1" noChangeArrowheads="1"/>
          </p:cNvSpPr>
          <p:nvPr>
            <p:ph idx="1"/>
          </p:nvPr>
        </p:nvSpPr>
        <p:spPr>
          <a:xfrm>
            <a:off x="228600" y="1066800"/>
            <a:ext cx="8915400" cy="6019800"/>
          </a:xfrm>
        </p:spPr>
        <p:txBody>
          <a:bodyPr/>
          <a:lstStyle/>
          <a:p>
            <a:pPr eaLnBrk="1" hangingPunct="1">
              <a:lnSpc>
                <a:spcPct val="80000"/>
              </a:lnSpc>
              <a:buFont typeface="Wingdings" pitchFamily="2" charset="2"/>
              <a:buNone/>
              <a:defRPr/>
            </a:pPr>
            <a:r>
              <a:rPr lang="en-US" sz="2800" dirty="0" smtClean="0">
                <a:solidFill>
                  <a:srgbClr val="FF0000"/>
                </a:solidFill>
              </a:rPr>
              <a:t>During the second century</a:t>
            </a:r>
            <a:r>
              <a:rPr lang="en-US" sz="2800" dirty="0" smtClean="0"/>
              <a:t>, </a:t>
            </a:r>
            <a:r>
              <a:rPr lang="en-US" sz="2800" b="1" dirty="0" smtClean="0"/>
              <a:t>Ptolemy</a:t>
            </a:r>
            <a:r>
              <a:rPr lang="en-US" sz="2800" dirty="0" smtClean="0"/>
              <a:t> (100 - 178 AD) made a number of important contributions to geography. Ptolemy's publication </a:t>
            </a:r>
            <a:r>
              <a:rPr lang="en-US" sz="2800" i="1" dirty="0" smtClean="0"/>
              <a:t>"</a:t>
            </a:r>
            <a:r>
              <a:rPr lang="en-US" sz="2800" b="1" i="1" dirty="0" smtClean="0"/>
              <a:t>Guide to Geography</a:t>
            </a:r>
            <a:r>
              <a:rPr lang="en-US" sz="2800" i="1" dirty="0" smtClean="0"/>
              <a:t>"</a:t>
            </a:r>
            <a:r>
              <a:rPr lang="en-US" sz="2800" dirty="0" smtClean="0"/>
              <a:t> </a:t>
            </a:r>
            <a:r>
              <a:rPr lang="en-US" sz="2800" dirty="0" smtClean="0">
                <a:solidFill>
                  <a:srgbClr val="FF0000"/>
                </a:solidFill>
              </a:rPr>
              <a:t>compiled and summarized</a:t>
            </a:r>
            <a:r>
              <a:rPr lang="en-US" sz="2800" dirty="0" smtClean="0"/>
              <a:t> much of the Greek and Roman geographic information accumulated at that time. </a:t>
            </a:r>
          </a:p>
          <a:p>
            <a:pPr eaLnBrk="1" hangingPunct="1">
              <a:lnSpc>
                <a:spcPct val="80000"/>
              </a:lnSpc>
              <a:buFont typeface="Wingdings" pitchFamily="2" charset="2"/>
              <a:buNone/>
              <a:defRPr/>
            </a:pPr>
            <a:endParaRPr lang="en-US" sz="2800" dirty="0" smtClean="0"/>
          </a:p>
          <a:p>
            <a:pPr eaLnBrk="1" hangingPunct="1">
              <a:lnSpc>
                <a:spcPct val="80000"/>
              </a:lnSpc>
              <a:buFont typeface="Wingdings" pitchFamily="2" charset="2"/>
              <a:buNone/>
              <a:defRPr/>
            </a:pPr>
            <a:r>
              <a:rPr lang="en-US" sz="2800" dirty="0" smtClean="0"/>
              <a:t>Development of the concepts of geographical </a:t>
            </a:r>
            <a:r>
              <a:rPr lang="en-US" sz="2800" b="1" dirty="0" smtClean="0"/>
              <a:t>latitude</a:t>
            </a:r>
            <a:r>
              <a:rPr lang="en-US" sz="2800" dirty="0" smtClean="0"/>
              <a:t> and </a:t>
            </a:r>
            <a:r>
              <a:rPr lang="en-US" sz="2800" b="1" dirty="0" smtClean="0"/>
              <a:t>longitude</a:t>
            </a:r>
            <a:r>
              <a:rPr lang="en-US" sz="2800" dirty="0" smtClean="0"/>
              <a:t> was one of his (</a:t>
            </a:r>
            <a:r>
              <a:rPr lang="en-US" sz="2800" b="1" dirty="0" smtClean="0"/>
              <a:t>Ptolemy)</a:t>
            </a:r>
            <a:r>
              <a:rPr lang="en-US" sz="2800" dirty="0" smtClean="0"/>
              <a:t> important contribution.</a:t>
            </a:r>
          </a:p>
          <a:p>
            <a:pPr eaLnBrk="1" hangingPunct="1">
              <a:lnSpc>
                <a:spcPct val="80000"/>
              </a:lnSpc>
              <a:buFont typeface="Wingdings" pitchFamily="2" charset="2"/>
              <a:buNone/>
              <a:defRPr/>
            </a:pPr>
            <a:endParaRPr lang="en-US" sz="1800" dirty="0" smtClean="0"/>
          </a:p>
          <a:p>
            <a:pPr eaLnBrk="1" hangingPunct="1">
              <a:lnSpc>
                <a:spcPct val="80000"/>
              </a:lnSpc>
              <a:defRPr/>
            </a:pPr>
            <a:r>
              <a:rPr lang="en-US" sz="2800" b="1" dirty="0" smtClean="0"/>
              <a:t>Latitude</a:t>
            </a:r>
            <a:r>
              <a:rPr lang="en-US" sz="2800" dirty="0" smtClean="0"/>
              <a:t>  &amp; </a:t>
            </a:r>
            <a:r>
              <a:rPr lang="en-US" sz="2800" b="1" dirty="0" smtClean="0"/>
              <a:t>Longitude</a:t>
            </a:r>
          </a:p>
          <a:p>
            <a:pPr lvl="1" eaLnBrk="1" hangingPunct="1">
              <a:lnSpc>
                <a:spcPct val="80000"/>
              </a:lnSpc>
              <a:defRPr/>
            </a:pPr>
            <a:r>
              <a:rPr lang="en-US" dirty="0" smtClean="0"/>
              <a:t>Latitude is a north-south and the Longitude is a east-west measurement of position on the Earth. They are measured in degrees, minutes, and seconds.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194" name="Picture 5" descr="Latitude and Longitude, World Map with Latitude and Longitude, Equator, Prime Meridian"/>
          <p:cNvPicPr>
            <a:picLocks noChangeAspect="1" noChangeArrowheads="1"/>
          </p:cNvPicPr>
          <p:nvPr/>
        </p:nvPicPr>
        <p:blipFill>
          <a:blip r:embed="rId2" cstate="print"/>
          <a:srcRect/>
          <a:stretch>
            <a:fillRect/>
          </a:stretch>
        </p:blipFill>
        <p:spPr bwMode="auto">
          <a:xfrm>
            <a:off x="0" y="593725"/>
            <a:ext cx="9144000" cy="54260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3"/>
          <p:cNvSpPr>
            <a:spLocks noGrp="1" noChangeArrowheads="1"/>
          </p:cNvSpPr>
          <p:nvPr>
            <p:ph idx="1"/>
          </p:nvPr>
        </p:nvSpPr>
        <p:spPr>
          <a:xfrm>
            <a:off x="304800" y="685800"/>
            <a:ext cx="8610600" cy="5867400"/>
          </a:xfrm>
        </p:spPr>
        <p:txBody>
          <a:bodyPr/>
          <a:lstStyle/>
          <a:p>
            <a:pPr eaLnBrk="1" hangingPunct="1">
              <a:defRPr/>
            </a:pPr>
            <a:r>
              <a:rPr lang="en-US" b="1" smtClean="0"/>
              <a:t>Latitude</a:t>
            </a:r>
            <a:r>
              <a:rPr lang="en-US" smtClean="0"/>
              <a:t> (</a:t>
            </a:r>
            <a:r>
              <a:rPr lang="en-US" i="1" smtClean="0"/>
              <a:t>shown as a horizontal line</a:t>
            </a:r>
            <a:r>
              <a:rPr lang="en-US" smtClean="0"/>
              <a:t>) is the angular distance, in degrees, minutes, and seconds of a point north or south of the Equator. Lines of latitude are often referred to as parallels. </a:t>
            </a:r>
          </a:p>
          <a:p>
            <a:pPr eaLnBrk="1" hangingPunct="1">
              <a:defRPr/>
            </a:pPr>
            <a:endParaRPr lang="en-US" smtClean="0"/>
          </a:p>
          <a:p>
            <a:pPr eaLnBrk="1" hangingPunct="1">
              <a:defRPr/>
            </a:pPr>
            <a:r>
              <a:rPr lang="en-US" b="1" smtClean="0"/>
              <a:t>Longitude</a:t>
            </a:r>
            <a:r>
              <a:rPr lang="en-US" smtClean="0"/>
              <a:t> (</a:t>
            </a:r>
            <a:r>
              <a:rPr lang="en-US" i="1" smtClean="0"/>
              <a:t>shown as a vertical line</a:t>
            </a:r>
            <a:r>
              <a:rPr lang="en-US" smtClean="0"/>
              <a:t>) is the angular distance, in degrees, minutes, and seconds, of a point east or west of the Prime (</a:t>
            </a:r>
            <a:r>
              <a:rPr lang="en-US" i="1" smtClean="0"/>
              <a:t>Greenwich</a:t>
            </a:r>
            <a:r>
              <a:rPr lang="en-US" smtClean="0"/>
              <a:t>) Meridian. Lines of longitude are often referred to as meridians.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3467</TotalTime>
  <Words>2301</Words>
  <Application>Microsoft Office PowerPoint</Application>
  <PresentationFormat>On-screen Show (4:3)</PresentationFormat>
  <Paragraphs>254</Paragraphs>
  <Slides>40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Constantia</vt:lpstr>
      <vt:lpstr>Tahoma</vt:lpstr>
      <vt:lpstr>Times New Roman</vt:lpstr>
      <vt:lpstr>Wingdings</vt:lpstr>
      <vt:lpstr>Wingdings 2</vt:lpstr>
      <vt:lpstr>Flow</vt:lpstr>
      <vt:lpstr>PowerPoint Presentation</vt:lpstr>
      <vt:lpstr>Definition of Geography</vt:lpstr>
      <vt:lpstr>History of Geography </vt:lpstr>
      <vt:lpstr>History of Geography….cont</vt:lpstr>
      <vt:lpstr>History of Geography………..cont</vt:lpstr>
      <vt:lpstr>History of Geography………..cont</vt:lpstr>
      <vt:lpstr>History of Geography………..cont</vt:lpstr>
      <vt:lpstr>PowerPoint Presentation</vt:lpstr>
      <vt:lpstr>PowerPoint Presentation</vt:lpstr>
      <vt:lpstr>PowerPoint Presentation</vt:lpstr>
      <vt:lpstr>History of Geography………..cont</vt:lpstr>
      <vt:lpstr>During the Renaissance period (1400 to 1600 AD) various journeys of geographical exploration were commissioned by different European countries. Most of these voyages were financed because of the potential commercial returns from resource exploitation.   These voyages also added many significant contributions to geographic knowledge.  Important explorers of this period include Christopher Columbus, Vasco da Gama, Ferdinand Magellan, Jacques Cartier, Sir Martin Frobisher, Sir Francis Drake, John and Sebastian Cabot, and John Davis. </vt:lpstr>
      <vt:lpstr>PowerPoint Presentation</vt:lpstr>
      <vt:lpstr>In the 17th century, Bernhardus Varenius (1622-1650) published an important geographic reference titled General Geography: 1650. This work continued to be a standard geographic reference for about 100 years.  During the 18th century, the German philosopher Immanuel Kant (1724-1804) proposed that human knowledge could be organized in three different ways:   1.  According to the type of objects studied : zoology studies animals, botany examines plants, and geology involves the investigation of rocks;</vt:lpstr>
      <vt:lpstr>PowerPoint Presentation</vt:lpstr>
      <vt:lpstr>History of Geography………..cont</vt:lpstr>
      <vt:lpstr>History of Geography………..cont</vt:lpstr>
      <vt:lpstr>History of Geography………..cont</vt:lpstr>
      <vt:lpstr>PowerPoint Presentation</vt:lpstr>
      <vt:lpstr>PowerPoint Presentation</vt:lpstr>
      <vt:lpstr>History of Geography………..cont</vt:lpstr>
      <vt:lpstr>PowerPoint Presentation</vt:lpstr>
      <vt:lpstr>Key Concepts of Geography</vt:lpstr>
      <vt:lpstr>8 Key Concepts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Dimensions of geographical phenomena</vt:lpstr>
      <vt:lpstr>Elements of Geography </vt:lpstr>
      <vt:lpstr>PowerPoint Presentation</vt:lpstr>
      <vt:lpstr>Branches of Geography</vt:lpstr>
      <vt:lpstr>Holistic approach</vt:lpstr>
      <vt:lpstr>Holistic approach….</vt:lpstr>
      <vt:lpstr>PowerPoint Presentation</vt:lpstr>
      <vt:lpstr>Strength and Weakness of  Holistic Nature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Islam</cp:lastModifiedBy>
  <cp:revision>149</cp:revision>
  <dcterms:created xsi:type="dcterms:W3CDTF">2010-04-18T05:50:44Z</dcterms:created>
  <dcterms:modified xsi:type="dcterms:W3CDTF">2025-01-14T14:31:58Z</dcterms:modified>
</cp:coreProperties>
</file>